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21"/>
  </p:notesMasterIdLst>
  <p:sldIdLst>
    <p:sldId id="385" r:id="rId5"/>
    <p:sldId id="737" r:id="rId6"/>
    <p:sldId id="831" r:id="rId7"/>
    <p:sldId id="704" r:id="rId8"/>
    <p:sldId id="705" r:id="rId9"/>
    <p:sldId id="706" r:id="rId10"/>
    <p:sldId id="830" r:id="rId11"/>
    <p:sldId id="829" r:id="rId12"/>
    <p:sldId id="708" r:id="rId13"/>
    <p:sldId id="709" r:id="rId14"/>
    <p:sldId id="795" r:id="rId15"/>
    <p:sldId id="814" r:id="rId16"/>
    <p:sldId id="815" r:id="rId17"/>
    <p:sldId id="816" r:id="rId18"/>
    <p:sldId id="832" r:id="rId19"/>
    <p:sldId id="804" r:id="rId20"/>
    <p:sldId id="800" r:id="rId21"/>
    <p:sldId id="801" r:id="rId22"/>
    <p:sldId id="802" r:id="rId23"/>
    <p:sldId id="803" r:id="rId24"/>
    <p:sldId id="771" r:id="rId25"/>
    <p:sldId id="713" r:id="rId26"/>
    <p:sldId id="715" r:id="rId27"/>
    <p:sldId id="839" r:id="rId28"/>
    <p:sldId id="799" r:id="rId29"/>
    <p:sldId id="716" r:id="rId30"/>
    <p:sldId id="796" r:id="rId31"/>
    <p:sldId id="769" r:id="rId32"/>
    <p:sldId id="770" r:id="rId33"/>
    <p:sldId id="797" r:id="rId34"/>
    <p:sldId id="726" r:id="rId35"/>
    <p:sldId id="727" r:id="rId36"/>
    <p:sldId id="728" r:id="rId37"/>
    <p:sldId id="731" r:id="rId38"/>
    <p:sldId id="805" r:id="rId39"/>
    <p:sldId id="825" r:id="rId40"/>
    <p:sldId id="833" r:id="rId41"/>
    <p:sldId id="732" r:id="rId42"/>
    <p:sldId id="733" r:id="rId43"/>
    <p:sldId id="734" r:id="rId44"/>
    <p:sldId id="735" r:id="rId45"/>
    <p:sldId id="736" r:id="rId46"/>
    <p:sldId id="739" r:id="rId47"/>
    <p:sldId id="740" r:id="rId48"/>
    <p:sldId id="741" r:id="rId49"/>
    <p:sldId id="745" r:id="rId50"/>
    <p:sldId id="743" r:id="rId51"/>
    <p:sldId id="744" r:id="rId52"/>
    <p:sldId id="817" r:id="rId53"/>
    <p:sldId id="746" r:id="rId54"/>
    <p:sldId id="806" r:id="rId55"/>
    <p:sldId id="837" r:id="rId56"/>
    <p:sldId id="793" r:id="rId57"/>
    <p:sldId id="775" r:id="rId58"/>
    <p:sldId id="777" r:id="rId59"/>
    <p:sldId id="778" r:id="rId60"/>
    <p:sldId id="779" r:id="rId61"/>
    <p:sldId id="780" r:id="rId62"/>
    <p:sldId id="781" r:id="rId63"/>
    <p:sldId id="782" r:id="rId64"/>
    <p:sldId id="783" r:id="rId65"/>
    <p:sldId id="784" r:id="rId66"/>
    <p:sldId id="785" r:id="rId67"/>
    <p:sldId id="786" r:id="rId68"/>
    <p:sldId id="787" r:id="rId69"/>
    <p:sldId id="788" r:id="rId70"/>
    <p:sldId id="789" r:id="rId71"/>
    <p:sldId id="790" r:id="rId72"/>
    <p:sldId id="807" r:id="rId73"/>
    <p:sldId id="808" r:id="rId74"/>
    <p:sldId id="810" r:id="rId75"/>
    <p:sldId id="809" r:id="rId76"/>
    <p:sldId id="811" r:id="rId77"/>
    <p:sldId id="836" r:id="rId78"/>
    <p:sldId id="835" r:id="rId79"/>
    <p:sldId id="812" r:id="rId80"/>
    <p:sldId id="828" r:id="rId81"/>
    <p:sldId id="826" r:id="rId82"/>
    <p:sldId id="813" r:id="rId83"/>
    <p:sldId id="838" r:id="rId84"/>
    <p:sldId id="792" r:id="rId85"/>
    <p:sldId id="623" r:id="rId86"/>
    <p:sldId id="773" r:id="rId87"/>
    <p:sldId id="501" r:id="rId88"/>
    <p:sldId id="662" r:id="rId89"/>
    <p:sldId id="692" r:id="rId90"/>
    <p:sldId id="679" r:id="rId91"/>
    <p:sldId id="555" r:id="rId92"/>
    <p:sldId id="567" r:id="rId93"/>
    <p:sldId id="821" r:id="rId94"/>
    <p:sldId id="693" r:id="rId95"/>
    <p:sldId id="681" r:id="rId96"/>
    <p:sldId id="663" r:id="rId97"/>
    <p:sldId id="682" r:id="rId98"/>
    <p:sldId id="683" r:id="rId99"/>
    <p:sldId id="684" r:id="rId100"/>
    <p:sldId id="685" r:id="rId101"/>
    <p:sldId id="686" r:id="rId102"/>
    <p:sldId id="687" r:id="rId103"/>
    <p:sldId id="688" r:id="rId104"/>
    <p:sldId id="689" r:id="rId105"/>
    <p:sldId id="690" r:id="rId106"/>
    <p:sldId id="822" r:id="rId107"/>
    <p:sldId id="823" r:id="rId108"/>
    <p:sldId id="664" r:id="rId109"/>
    <p:sldId id="665" r:id="rId110"/>
    <p:sldId id="818" r:id="rId111"/>
    <p:sldId id="819" r:id="rId112"/>
    <p:sldId id="666" r:id="rId113"/>
    <p:sldId id="668" r:id="rId114"/>
    <p:sldId id="599" r:id="rId115"/>
    <p:sldId id="630" r:id="rId116"/>
    <p:sldId id="824" r:id="rId117"/>
    <p:sldId id="701" r:id="rId118"/>
    <p:sldId id="834" r:id="rId119"/>
    <p:sldId id="674" r:id="rId1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10D8042D-5996-C74B-9C05-635006AE20A5}">
          <p14:sldIdLst>
            <p14:sldId id="385"/>
            <p14:sldId id="737"/>
          </p14:sldIdLst>
        </p14:section>
        <p14:section name="Introduction" id="{8B92F451-8754-0A47-A518-2B4675A80FEF}">
          <p14:sldIdLst>
            <p14:sldId id="831"/>
            <p14:sldId id="704"/>
            <p14:sldId id="705"/>
            <p14:sldId id="706"/>
          </p14:sldIdLst>
        </p14:section>
        <p14:section name="WildFly Swarm" id="{77821F84-5FB1-0F49-AC3A-8BE98F86F14F}">
          <p14:sldIdLst>
            <p14:sldId id="830"/>
            <p14:sldId id="829"/>
            <p14:sldId id="708"/>
            <p14:sldId id="709"/>
            <p14:sldId id="795"/>
            <p14:sldId id="814"/>
            <p14:sldId id="815"/>
            <p14:sldId id="816"/>
          </p14:sldIdLst>
        </p14:section>
        <p14:section name="Containers and Microservices" id="{6FE29FE8-4177-EA43-88BD-66A9FE5000B6}">
          <p14:sldIdLst>
            <p14:sldId id="832"/>
            <p14:sldId id="804"/>
            <p14:sldId id="800"/>
            <p14:sldId id="801"/>
            <p14:sldId id="802"/>
            <p14:sldId id="803"/>
          </p14:sldIdLst>
        </p14:section>
        <p14:section name="ECS Intro" id="{64441F07-7053-2043-9879-7BB960C2AEA6}">
          <p14:sldIdLst>
            <p14:sldId id="771"/>
            <p14:sldId id="713"/>
            <p14:sldId id="715"/>
            <p14:sldId id="839"/>
            <p14:sldId id="799"/>
            <p14:sldId id="716"/>
            <p14:sldId id="796"/>
          </p14:sldIdLst>
        </p14:section>
        <p14:section name="ECS Task" id="{BE89CB88-C877-1D4E-B486-4302AF46C673}">
          <p14:sldIdLst>
            <p14:sldId id="769"/>
            <p14:sldId id="770"/>
            <p14:sldId id="797"/>
          </p14:sldIdLst>
        </p14:section>
        <p14:section name="Fargate" id="{8FF4FCDA-BE23-2B42-8EC7-8F6BE2DEF191}">
          <p14:sldIdLst>
            <p14:sldId id="726"/>
            <p14:sldId id="727"/>
            <p14:sldId id="728"/>
            <p14:sldId id="731"/>
            <p14:sldId id="805"/>
            <p14:sldId id="825"/>
          </p14:sldIdLst>
        </p14:section>
        <p14:section name="Fargate Usecases" id="{58368394-40A8-4B47-9156-A2B4ADC07972}">
          <p14:sldIdLst>
            <p14:sldId id="833"/>
            <p14:sldId id="732"/>
            <p14:sldId id="733"/>
            <p14:sldId id="734"/>
            <p14:sldId id="735"/>
            <p14:sldId id="736"/>
          </p14:sldIdLst>
        </p14:section>
        <p14:section name="CodePipeline Intro" id="{79B0E47D-FB46-1549-B4C1-46ECF4088B27}">
          <p14:sldIdLst>
            <p14:sldId id="739"/>
            <p14:sldId id="740"/>
            <p14:sldId id="741"/>
            <p14:sldId id="745"/>
            <p14:sldId id="743"/>
          </p14:sldIdLst>
        </p14:section>
        <p14:section name="Monitoring &amp; AWS X-Ray" id="{94BFE68B-137F-8A4F-A508-00B3479C9864}">
          <p14:sldIdLst>
            <p14:sldId id="744"/>
            <p14:sldId id="817"/>
            <p14:sldId id="746"/>
            <p14:sldId id="806"/>
            <p14:sldId id="837"/>
          </p14:sldIdLst>
        </p14:section>
        <p14:section name="Kubernetes Intro" id="{4DE35E9A-13B2-CC48-B5E1-1242BBB3CA6E}">
          <p14:sldIdLst>
            <p14:sldId id="793"/>
            <p14:sldId id="775"/>
            <p14:sldId id="777"/>
            <p14:sldId id="778"/>
            <p14:sldId id="779"/>
            <p14:sldId id="780"/>
            <p14:sldId id="781"/>
          </p14:sldIdLst>
        </p14:section>
        <p14:section name="EKS Intro" id="{DCE5BFF3-A254-FA48-94B2-C8573E181538}">
          <p14:sldIdLst>
            <p14:sldId id="782"/>
            <p14:sldId id="783"/>
            <p14:sldId id="784"/>
            <p14:sldId id="785"/>
            <p14:sldId id="786"/>
            <p14:sldId id="787"/>
            <p14:sldId id="788"/>
            <p14:sldId id="789"/>
            <p14:sldId id="790"/>
            <p14:sldId id="807"/>
          </p14:sldIdLst>
        </p14:section>
        <p14:section name="Helm" id="{176111BD-EAC0-ED4D-8490-30DE0AC762EB}">
          <p14:sldIdLst>
            <p14:sldId id="808"/>
            <p14:sldId id="810"/>
          </p14:sldIdLst>
        </p14:section>
        <p14:section name="Ksonnet" id="{7083FD43-2237-1242-B31A-D10917A10D97}">
          <p14:sldIdLst>
            <p14:sldId id="809"/>
            <p14:sldId id="811"/>
            <p14:sldId id="836"/>
            <p14:sldId id="835"/>
            <p14:sldId id="812"/>
          </p14:sldIdLst>
        </p14:section>
        <p14:section name="Logging Kubernetes" id="{3C8D024A-79D0-1543-A5EA-6D1F5D96B70A}">
          <p14:sldIdLst>
            <p14:sldId id="828"/>
            <p14:sldId id="826"/>
          </p14:sldIdLst>
        </p14:section>
        <p14:section name="Monitoring Kubernetes" id="{1E5364E7-3055-8E49-A60E-F563E92338C9}">
          <p14:sldIdLst>
            <p14:sldId id="813"/>
            <p14:sldId id="838"/>
          </p14:sldIdLst>
        </p14:section>
        <p14:section name="Kubernetes Wrapup" id="{B4FFC3A4-657B-1F46-8F45-2370AFA31A89}">
          <p14:sldIdLst>
            <p14:sldId id="792"/>
          </p14:sldIdLst>
        </p14:section>
        <p14:section name="Serverless Key Concepts" id="{2810EC2E-71D5-F54E-9057-03E72AF14A27}">
          <p14:sldIdLst>
            <p14:sldId id="623"/>
            <p14:sldId id="773"/>
            <p14:sldId id="501"/>
            <p14:sldId id="662"/>
          </p14:sldIdLst>
        </p14:section>
        <p14:section name="Lambda Basics" id="{66249425-AA97-E648-B328-A812FF3223F8}">
          <p14:sldIdLst>
            <p14:sldId id="692"/>
            <p14:sldId id="679"/>
            <p14:sldId id="555"/>
            <p14:sldId id="567"/>
            <p14:sldId id="821"/>
          </p14:sldIdLst>
        </p14:section>
        <p14:section name="Lambda Best Practices" id="{FD14D70E-4513-F348-A8D3-3CAA25E5EEC3}">
          <p14:sldIdLst>
            <p14:sldId id="693"/>
            <p14:sldId id="681"/>
            <p14:sldId id="663"/>
            <p14:sldId id="682"/>
            <p14:sldId id="683"/>
            <p14:sldId id="684"/>
            <p14:sldId id="685"/>
          </p14:sldIdLst>
        </p14:section>
        <p14:section name="SAM" id="{A13F26B9-21AD-654B-A535-F7310603CD53}">
          <p14:sldIdLst>
            <p14:sldId id="686"/>
            <p14:sldId id="687"/>
            <p14:sldId id="688"/>
            <p14:sldId id="689"/>
            <p14:sldId id="690"/>
            <p14:sldId id="822"/>
            <p14:sldId id="823"/>
          </p14:sldIdLst>
        </p14:section>
        <p14:section name="Lambda Monitoring" id="{70330A56-DD2D-8849-8586-8234D19B20E1}">
          <p14:sldIdLst>
            <p14:sldId id="664"/>
            <p14:sldId id="665"/>
            <p14:sldId id="818"/>
          </p14:sldIdLst>
        </p14:section>
        <p14:section name="Step Functions" id="{67D38D99-309D-CE44-AA85-C9F98B45B64F}">
          <p14:sldIdLst>
            <p14:sldId id="819"/>
            <p14:sldId id="666"/>
            <p14:sldId id="668"/>
            <p14:sldId id="599"/>
            <p14:sldId id="630"/>
            <p14:sldId id="824"/>
          </p14:sldIdLst>
        </p14:section>
        <p14:section name="SAR" id="{0E363CFE-B37F-0A43-B757-60F064547836}">
          <p14:sldIdLst>
            <p14:sldId id="701"/>
            <p14:sldId id="834"/>
          </p14:sldIdLst>
        </p14:section>
        <p14:section name="References" id="{080C1990-4B8D-DA46-8E77-5BAFCCEC6A14}">
          <p14:sldIdLst>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Microsoft Office User" initials="Office" lastIdx="8" clrIdx="2"/>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00000"/>
    <a:srgbClr val="FCB64C"/>
    <a:srgbClr val="0E2835"/>
    <a:srgbClr val="0D2735"/>
    <a:srgbClr val="414042"/>
    <a:srgbClr val="595A5D"/>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23" autoAdjust="0"/>
    <p:restoredTop sz="89214" autoAdjust="0"/>
  </p:normalViewPr>
  <p:slideViewPr>
    <p:cSldViewPr snapToGrid="0" showGuides="1">
      <p:cViewPr varScale="1">
        <p:scale>
          <a:sx n="112" d="100"/>
          <a:sy n="112" d="100"/>
        </p:scale>
        <p:origin x="200" y="88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3/11/18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aws/aws-lambda-java-lib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docs.aws.amazon.com/AmazonCloudWatch/latest/monitoring/WhatIsCloudWatchLogs.html"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Serverless</a:t>
            </a:r>
            <a:r>
              <a:rPr lang="en-US" dirty="0"/>
              <a:t>, there are as many architecture patterns and best</a:t>
            </a:r>
            <a:r>
              <a:rPr lang="en-US" baseline="0" dirty="0"/>
              <a:t> practices as there are customer. What we’ll show today is what our customers are using.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471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of ECS, whether its Expedia running its travel platform or Mapbox powering mapping data for some of the most popular websites, Amazon ECS enables these customers to be able to run containers at scale. And indeed, we see hundreds of millions of containers launched every week.</a:t>
            </a:r>
          </a:p>
        </p:txBody>
      </p:sp>
      <p:sp>
        <p:nvSpPr>
          <p:cNvPr id="4" name="Slide Number Placeholder 3"/>
          <p:cNvSpPr>
            <a:spLocks noGrp="1"/>
          </p:cNvSpPr>
          <p:nvPr>
            <p:ph type="sldNum" sz="quarter" idx="10"/>
          </p:nvPr>
        </p:nvSpPr>
        <p:spPr/>
        <p:txBody>
          <a:bodyPr/>
          <a:lstStyle/>
          <a:p>
            <a:fld id="{BAFC19F9-0583-4F75-8340-179CC39A694D}" type="slidenum">
              <a:rPr lang="en-US" smtClean="0"/>
              <a:t>23</a:t>
            </a:fld>
            <a:endParaRPr lang="en-US" dirty="0"/>
          </a:p>
        </p:txBody>
      </p:sp>
    </p:spTree>
    <p:extLst>
      <p:ext uri="{BB962C8B-B14F-4D97-AF65-F5344CB8AC3E}">
        <p14:creationId xmlns:p14="http://schemas.microsoft.com/office/powerpoint/2010/main" val="335944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Fargate:</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You have</a:t>
            </a:r>
            <a:r>
              <a:rPr lang="en-US" sz="1200" kern="1200" baseline="0" dirty="0">
                <a:solidFill>
                  <a:schemeClr val="tx1"/>
                </a:solidFill>
                <a:effectLst/>
                <a:latin typeface="+mn-lt"/>
                <a:ea typeface="+mn-ea"/>
                <a:cs typeface="+mn-cs"/>
              </a:rPr>
              <a:t> no instances to </a:t>
            </a:r>
            <a:r>
              <a:rPr lang="en-US" sz="1200" kern="1200" dirty="0">
                <a:solidFill>
                  <a:schemeClr val="tx1"/>
                </a:solidFill>
                <a:effectLst/>
                <a:latin typeface="+mn-lt"/>
                <a:ea typeface="+mn-ea"/>
                <a:cs typeface="+mn-cs"/>
              </a:rPr>
              <a:t>manage: no more patching OS or runtimes</a:t>
            </a:r>
          </a:p>
          <a:p>
            <a:pPr marL="228600" indent="-228600">
              <a:buAutoNum type="arabicPeriod"/>
            </a:pPr>
            <a:r>
              <a:rPr lang="en-US" sz="1200" kern="1200" dirty="0">
                <a:solidFill>
                  <a:schemeClr val="tx1"/>
                </a:solidFill>
                <a:effectLst/>
                <a:latin typeface="+mn-lt"/>
                <a:ea typeface="+mn-ea"/>
                <a:cs typeface="+mn-cs"/>
              </a:rPr>
              <a:t>With the new Task Native API, you don’t need to worry about clusters</a:t>
            </a:r>
            <a:r>
              <a:rPr lang="en-US" sz="1200" kern="1200" baseline="0" dirty="0">
                <a:solidFill>
                  <a:schemeClr val="tx1"/>
                </a:solidFill>
                <a:effectLst/>
                <a:latin typeface="+mn-lt"/>
                <a:ea typeface="+mn-ea"/>
                <a:cs typeface="+mn-cs"/>
              </a:rPr>
              <a:t> (they are their as an organizational and security boundary), but you don’t need tow think about cluster utilization or Auto Scaling of compute resources within the cluster.</a:t>
            </a:r>
          </a:p>
          <a:p>
            <a:pPr marL="228600" indent="-228600">
              <a:buAutoNum type="arabicPeriod"/>
            </a:pPr>
            <a:r>
              <a:rPr lang="en-US" sz="1200" kern="1200" dirty="0">
                <a:solidFill>
                  <a:schemeClr val="tx1"/>
                </a:solidFill>
                <a:effectLst/>
                <a:latin typeface="+mn-lt"/>
                <a:ea typeface="+mn-ea"/>
                <a:cs typeface="+mn-cs"/>
              </a:rPr>
              <a:t>With the resource based pricing model you only pay for the resources you provision for each task.</a:t>
            </a:r>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think Fargate fundamentally changes how you think about consumption;</a:t>
            </a:r>
            <a:r>
              <a:rPr lang="en-US" sz="1200" kern="1200" baseline="0" dirty="0">
                <a:solidFill>
                  <a:schemeClr val="tx1"/>
                </a:solidFill>
                <a:effectLst/>
                <a:latin typeface="+mn-lt"/>
                <a:ea typeface="+mn-ea"/>
                <a:cs typeface="+mn-cs"/>
              </a:rPr>
              <a:t> how you will run and deploy your applications with containers.</a:t>
            </a: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61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ensure we can support every workload, we’ve provided containers running on Amazon ECS deep integration with the</a:t>
            </a:r>
            <a:r>
              <a:rPr lang="en-US" sz="1200" kern="1200" baseline="0" dirty="0">
                <a:solidFill>
                  <a:schemeClr val="tx1"/>
                </a:solidFill>
                <a:effectLst/>
                <a:latin typeface="+mn-lt"/>
                <a:ea typeface="+mn-ea"/>
                <a:cs typeface="+mn-cs"/>
              </a:rPr>
              <a:t> breadth of </a:t>
            </a:r>
            <a:r>
              <a:rPr lang="en-US" sz="1200" kern="1200" dirty="0">
                <a:solidFill>
                  <a:schemeClr val="tx1"/>
                </a:solidFill>
                <a:effectLst/>
                <a:latin typeface="+mn-lt"/>
                <a:ea typeface="+mn-ea"/>
                <a:cs typeface="+mn-cs"/>
              </a:rPr>
              <a:t>AWS platform features and capabilities to make it easier to run container-based applications in production. These integrations include support for AWS VPC task networking, IAM roles and Security Groups for tasks, Load Balancer support (ELB, ALB, NLB), Task Auto Scaling for clusters and Tasks, and CloudWatch Metrics and Logs.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also provide a rich set of developer</a:t>
            </a:r>
            <a:r>
              <a:rPr lang="en-US" sz="1200" kern="1200" baseline="0" dirty="0">
                <a:solidFill>
                  <a:schemeClr val="tx1"/>
                </a:solidFill>
                <a:effectLst/>
                <a:latin typeface="+mn-lt"/>
                <a:ea typeface="+mn-ea"/>
                <a:cs typeface="+mn-cs"/>
              </a:rPr>
              <a:t> tools </a:t>
            </a: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make it easier to build complex applications on AWS, including integration with AWS CodePipeline and the ECS CLI which offers a</a:t>
            </a:r>
            <a:r>
              <a:rPr lang="en-US" sz="1200" kern="1200" baseline="0" dirty="0">
                <a:solidFill>
                  <a:schemeClr val="tx1"/>
                </a:solidFill>
                <a:effectLst/>
                <a:latin typeface="+mn-lt"/>
                <a:ea typeface="+mn-ea"/>
                <a:cs typeface="+mn-cs"/>
              </a:rPr>
              <a:t> simplified, yet powerful, user experience for getting started with ECS</a:t>
            </a:r>
            <a:r>
              <a:rPr lang="en-US" sz="1200" kern="1200" dirty="0">
                <a:solidFill>
                  <a:schemeClr val="tx1"/>
                </a:solidFill>
                <a:effectLst/>
                <a:latin typeface="+mn-lt"/>
                <a:ea typeface="+mn-ea"/>
                <a:cs typeface="+mn-cs"/>
              </a:rPr>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ECS</a:t>
            </a:r>
            <a:r>
              <a:rPr lang="en-US" baseline="0" dirty="0"/>
              <a:t> and Auto Scaling, customers can run applications that can grow to support cloud-scale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369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6848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If you double click on the instances it reveals that there is additional supporting software that you need to run, maintain and patch on ALL your virtual machines to support your containers like the Docker daemon and ECS Agent. </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31</a:t>
            </a:fld>
            <a:endParaRPr lang="en-US" dirty="0"/>
          </a:p>
        </p:txBody>
      </p:sp>
    </p:spTree>
    <p:extLst>
      <p:ext uri="{BB962C8B-B14F-4D97-AF65-F5344CB8AC3E}">
        <p14:creationId xmlns:p14="http://schemas.microsoft.com/office/powerpoint/2010/main" val="572835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the real picture looked something like this</a:t>
            </a:r>
            <a:r>
              <a:rPr lang="en-US" sz="1800" baseline="0" dirty="0"/>
              <a:t>. There are these additional layers of management you need to be aware of </a:t>
            </a:r>
            <a:r>
              <a:rPr lang="en-US" sz="1800" b="1" baseline="0" dirty="0"/>
              <a:t>when all you wanted to do was run containers!</a:t>
            </a:r>
          </a:p>
          <a:p>
            <a:endParaRPr lang="en-US" sz="1800" baseline="0" dirty="0"/>
          </a:p>
          <a:p>
            <a:r>
              <a:rPr lang="en-US" sz="1800" baseline="0" dirty="0"/>
              <a:t>[CLICK] </a:t>
            </a:r>
          </a:p>
          <a:p>
            <a:r>
              <a:rPr lang="en-US" sz="1800" baseline="0" dirty="0"/>
              <a:t>Fargate support for ECS enables you to do just that – fully managed orchestration as well as data plane experience bringing your focus to only containers.</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32</a:t>
            </a:fld>
            <a:endParaRPr lang="en-US" dirty="0"/>
          </a:p>
        </p:txBody>
      </p:sp>
    </p:spTree>
    <p:extLst>
      <p:ext uri="{BB962C8B-B14F-4D97-AF65-F5344CB8AC3E}">
        <p14:creationId xmlns:p14="http://schemas.microsoft.com/office/powerpoint/2010/main" val="16472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33</a:t>
            </a:fld>
            <a:endParaRPr lang="en-US" dirty="0"/>
          </a:p>
        </p:txBody>
      </p:sp>
    </p:spTree>
    <p:extLst>
      <p:ext uri="{BB962C8B-B14F-4D97-AF65-F5344CB8AC3E}">
        <p14:creationId xmlns:p14="http://schemas.microsoft.com/office/powerpoint/2010/main" val="212270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22222"/>
                </a:solidFill>
                <a:latin typeface="Consolas" charset="0"/>
                <a:ea typeface="Consolas" charset="0"/>
                <a:cs typeface="Consolas" charset="0"/>
              </a:rPr>
              <a:t>So you continue to define your applications as you do for ECS today and use the SAME Apis</a:t>
            </a:r>
            <a:r>
              <a:rPr lang="en-US" sz="1800" baseline="0" dirty="0">
                <a:solidFill>
                  <a:srgbClr val="222222"/>
                </a:solidFill>
                <a:latin typeface="Consolas" charset="0"/>
                <a:ea typeface="Consolas" charset="0"/>
                <a:cs typeface="Consolas" charset="0"/>
              </a:rPr>
              <a:t>. </a:t>
            </a:r>
            <a:r>
              <a:rPr lang="en-US" sz="1800" baseline="0" dirty="0"/>
              <a:t>Running containers as Fargate or EC2 is really a launch time decision. There</a:t>
            </a:r>
            <a:r>
              <a:rPr lang="en-US" sz="1800" baseline="0" dirty="0">
                <a:solidFill>
                  <a:srgbClr val="222222"/>
                </a:solidFill>
                <a:latin typeface="Consolas" charset="0"/>
                <a:ea typeface="Consolas" charset="0"/>
                <a:cs typeface="Consolas" charset="0"/>
              </a:rPr>
              <a:t> is no additional plugin to be added to run your containers as Fargate.</a:t>
            </a:r>
          </a:p>
          <a:p>
            <a:endParaRPr lang="en-US" sz="1800" baseline="0" dirty="0">
              <a:solidFill>
                <a:srgbClr val="222222"/>
              </a:solidFill>
              <a:latin typeface="Consolas" charset="0"/>
              <a:ea typeface="Consolas" charset="0"/>
              <a:cs typeface="Consolas" charset="0"/>
            </a:endParaRPr>
          </a:p>
          <a:p>
            <a:r>
              <a:rPr lang="en-US" sz="1800" baseline="0" dirty="0">
                <a:solidFill>
                  <a:srgbClr val="222222"/>
                </a:solidFill>
                <a:latin typeface="Consolas" charset="0"/>
                <a:ea typeface="Consolas" charset="0"/>
                <a:cs typeface="Consolas" charset="0"/>
              </a:rPr>
              <a:t>And because you can continue to leverage the same constructs and APIs, not only is your migration between EC2 and Fargate easy but you can run a Fargatized service and one that runs on your EC2 instances side by side within the same cluster. So you get flexibility in picking the launch type for your purposes without breaking the model of co-location of your apps. </a:t>
            </a:r>
          </a:p>
          <a:p>
            <a:endParaRPr lang="en-US" sz="1200" dirty="0">
              <a:solidFill>
                <a:srgbClr val="222222"/>
              </a:solidFill>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fld id="{BAFC19F9-0583-4F75-8340-179CC39A694D}" type="slidenum">
              <a:rPr lang="en-US" smtClean="0"/>
              <a:t>34</a:t>
            </a:fld>
            <a:endParaRPr lang="en-US" dirty="0"/>
          </a:p>
        </p:txBody>
      </p:sp>
    </p:spTree>
    <p:extLst>
      <p:ext uri="{BB962C8B-B14F-4D97-AF65-F5344CB8AC3E}">
        <p14:creationId xmlns:p14="http://schemas.microsoft.com/office/powerpoint/2010/main" val="4053403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continue to use the notion of a cluster when using Fargate with ECS. With</a:t>
            </a:r>
            <a:r>
              <a:rPr lang="en-US" sz="1800" baseline="0" dirty="0"/>
              <a:t> Fargate, even though there are no EC2 instances to run, a cluster is an entity to provide logical isolation. </a:t>
            </a:r>
            <a:endParaRPr lang="en-US" sz="18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In ECS with EC2, your container instances are registered with a cluster and your tasks are running on shared infrastructure.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Similarly your Fargate tasks in the prod cluster MAY share the same underlying infrastructure as other tasks within the same cluster. But the Notification application in PROD will never share the infrastructure with any other tasks from the DEV, QA or BETA clusers.</a:t>
            </a:r>
          </a:p>
          <a:p>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017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Running</a:t>
            </a:r>
            <a:r>
              <a:rPr lang="en-US" sz="1800" baseline="0" dirty="0"/>
              <a:t> the ECS orchestration in itself continues to be at no additional charge, you only pay for what you request at the Task Level. Here we have defined Task level CPU and Memory at 1vCPU and 3GB respectively. You get what you define at the Task level and are charged on a per second basis and only for the time your task is in use. </a:t>
            </a:r>
          </a:p>
          <a:p>
            <a:endParaRPr lang="en-US" sz="1800" baseline="0" dirty="0"/>
          </a:p>
          <a:p>
            <a:r>
              <a:rPr lang="en-US" sz="1800" baseline="0" dirty="0"/>
              <a:t>The billing is on a per second granularity and you configure and pay for the task level dimensions independently. In other words, you pay per CPU-second and per GB second for memory.</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39</a:t>
            </a:fld>
            <a:endParaRPr lang="en-US" dirty="0"/>
          </a:p>
        </p:txBody>
      </p:sp>
    </p:spTree>
    <p:extLst>
      <p:ext uri="{BB962C8B-B14F-4D97-AF65-F5344CB8AC3E}">
        <p14:creationId xmlns:p14="http://schemas.microsoft.com/office/powerpoint/2010/main" val="72101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MicroProfile</a:t>
            </a:r>
            <a:r>
              <a:rPr lang="en-US" dirty="0"/>
              <a:t> was founded in mid-2016 as a means to accelerate adoption of microservices within the Enterprise Java community. Community is at its core, with specifications being collaboratively defined and led by individuals and organizations. No single organization </a:t>
            </a:r>
          </a:p>
          <a:p>
            <a:pPr marL="0" lvl="0" indent="0">
              <a:spcBef>
                <a:spcPts val="0"/>
              </a:spcBef>
              <a:spcAft>
                <a:spcPts val="0"/>
              </a:spcAft>
              <a:buNone/>
            </a:pPr>
            <a:endParaRPr lang="en-US" dirty="0"/>
          </a:p>
          <a:p>
            <a:pPr marL="0" lvl="0" indent="0" rtl="0">
              <a:spcBef>
                <a:spcPts val="0"/>
              </a:spcBef>
              <a:spcAft>
                <a:spcPts val="0"/>
              </a:spcAft>
              <a:buNone/>
            </a:pPr>
            <a:r>
              <a:rPr lang="en-US" dirty="0" err="1"/>
              <a:t>MicroProfile</a:t>
            </a:r>
            <a:r>
              <a:rPr lang="en-US" dirty="0"/>
              <a:t> specifications can be used outside of traditional Java EE application servers, and Hammock an example. However, </a:t>
            </a:r>
            <a:r>
              <a:rPr lang="en-US" dirty="0" err="1"/>
              <a:t>MicroProfile</a:t>
            </a:r>
            <a:r>
              <a:rPr lang="en-US" dirty="0"/>
              <a:t> implementations are often used to extend the capabilities of Java EE application servers. This shows a nice alignment with Java EE while also enabling innovation outside of Java EE.</a:t>
            </a:r>
          </a:p>
          <a:p>
            <a:pPr marL="0" lvl="0" indent="0" rtl="0">
              <a:spcBef>
                <a:spcPts val="0"/>
              </a:spcBef>
              <a:spcAft>
                <a:spcPts val="0"/>
              </a:spcAft>
              <a:buNone/>
            </a:pPr>
            <a:endParaRPr lang="en-US" dirty="0"/>
          </a:p>
          <a:p>
            <a:pPr marL="0" lvl="0" indent="0">
              <a:spcBef>
                <a:spcPts val="0"/>
              </a:spcBef>
              <a:spcAft>
                <a:spcPts val="0"/>
              </a:spcAft>
              <a:buNone/>
            </a:pPr>
            <a:r>
              <a:rPr lang="en-US" dirty="0" err="1"/>
              <a:t>MicroProfile</a:t>
            </a:r>
            <a:r>
              <a:rPr lang="en-US" dirty="0"/>
              <a:t> specifications address Microservices/Cloud Native architectural patterns. CDI, JSON-P, and JAX-RS form the foundation of the programming model, so </a:t>
            </a:r>
            <a:r>
              <a:rPr lang="en-US" dirty="0" err="1"/>
              <a:t>MicroProfile</a:t>
            </a:r>
            <a:r>
              <a:rPr lang="en-US" dirty="0"/>
              <a:t> is ideal for those with a Java EE background. Red Hat is very active in the </a:t>
            </a:r>
            <a:r>
              <a:rPr lang="en-US" dirty="0" err="1"/>
              <a:t>MicroProfile</a:t>
            </a:r>
            <a:r>
              <a:rPr lang="en-US" dirty="0"/>
              <a:t> community.</a:t>
            </a:r>
            <a:br>
              <a:rPr lang="en-US" dirty="0"/>
            </a:br>
            <a:br>
              <a:rPr lang="en-US" dirty="0"/>
            </a:br>
            <a:r>
              <a:rPr lang="en-US" dirty="0" err="1"/>
              <a:t>MicroProfile</a:t>
            </a:r>
            <a:r>
              <a:rPr lang="en-US" dirty="0"/>
              <a:t> borrows a minimal set of Java EE-related specifications (CDI, JSON-P, JAX-RS, common annotations) to define a base programming model and then utilizes that foundation to define specifications around cloud native development patterns. </a:t>
            </a:r>
            <a:r>
              <a:rPr lang="en-US" dirty="0" err="1"/>
              <a:t>MicroProfile</a:t>
            </a:r>
            <a:r>
              <a:rPr lang="en-US" dirty="0"/>
              <a:t> uses a very lightweight process to introduce (incubate) new projects and move them along into the core </a:t>
            </a:r>
            <a:r>
              <a:rPr lang="en-US" dirty="0" err="1"/>
              <a:t>MicroProfile</a:t>
            </a:r>
            <a:r>
              <a:rPr lang="en-US" dirty="0"/>
              <a:t> platform. Once in the platform, the lightweight process can be utilize to quickly evolve a specification. For example, a number of </a:t>
            </a:r>
            <a:r>
              <a:rPr lang="en-US" dirty="0" err="1"/>
              <a:t>MicroProfile</a:t>
            </a:r>
            <a:r>
              <a:rPr lang="en-US" dirty="0"/>
              <a:t> </a:t>
            </a:r>
            <a:r>
              <a:rPr lang="en-US" dirty="0" err="1"/>
              <a:t>specificaitons</a:t>
            </a:r>
            <a:r>
              <a:rPr lang="en-US" dirty="0"/>
              <a:t> have already gone through multiple updates within the last year.</a:t>
            </a:r>
          </a:p>
          <a:p>
            <a:pPr marL="0" lvl="0" indent="0">
              <a:spcBef>
                <a:spcPts val="0"/>
              </a:spcBef>
              <a:spcAft>
                <a:spcPts val="0"/>
              </a:spcAft>
              <a:buNone/>
            </a:pPr>
            <a:endParaRPr lang="en-US" dirty="0"/>
          </a:p>
          <a:p>
            <a:pPr marL="0" lvl="0" indent="0" rtl="0">
              <a:spcBef>
                <a:spcPts val="0"/>
              </a:spcBef>
              <a:spcAft>
                <a:spcPts val="0"/>
              </a:spcAft>
              <a:buNone/>
            </a:pPr>
            <a:r>
              <a:rPr lang="en-US" dirty="0"/>
              <a:t>There is a constant pipeline of new capabilities being introduced. Right now working groups are being formed around supporting service meshes (like </a:t>
            </a:r>
            <a:r>
              <a:rPr lang="en-US" dirty="0" err="1"/>
              <a:t>Istio</a:t>
            </a:r>
            <a:r>
              <a:rPr lang="en-US" dirty="0"/>
              <a:t> and </a:t>
            </a:r>
            <a:r>
              <a:rPr lang="en-US" dirty="0" err="1"/>
              <a:t>LInkerd</a:t>
            </a:r>
            <a:r>
              <a:rPr lang="en-US" dirty="0"/>
              <a:t>) and distributed messaging. </a:t>
            </a:r>
            <a:r>
              <a:rPr lang="en-US" dirty="0" err="1"/>
              <a:t>MicroProfile</a:t>
            </a:r>
            <a:r>
              <a:rPr lang="en-US" dirty="0"/>
              <a:t> 2.0 is targeting a core platform update from the prior Java EE 7-related APIs to their Java EE 8 equivalents, with a plan to add JSON Binding as well.</a:t>
            </a:r>
          </a:p>
          <a:p>
            <a:pPr marL="0" lvl="0" indent="0" rtl="0">
              <a:spcBef>
                <a:spcPts val="0"/>
              </a:spcBef>
              <a:spcAft>
                <a:spcPts val="0"/>
              </a:spcAft>
              <a:buNone/>
            </a:pPr>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81004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t>Here are the various configurations supported today with Fargate. As you can see, you can have from 2GB per vCPU to generally up to 8GB per vCPU for various configurations. Match your workload requirements closely whether they are general purpose, compute or memory optimized.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You can look at the Fargate website for exact pricing levels</a:t>
            </a:r>
            <a:endParaRPr lang="en-US" sz="18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40</a:t>
            </a:fld>
            <a:endParaRPr lang="en-US" dirty="0"/>
          </a:p>
        </p:txBody>
      </p:sp>
    </p:spTree>
    <p:extLst>
      <p:ext uri="{BB962C8B-B14F-4D97-AF65-F5344CB8AC3E}">
        <p14:creationId xmlns:p14="http://schemas.microsoft.com/office/powerpoint/2010/main" val="2947420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 you may ask, with</a:t>
            </a:r>
            <a:r>
              <a:rPr lang="en-US" sz="1800" baseline="0" dirty="0"/>
              <a:t> Fargate and EC2 launch types available, which one should I pick for workloads? Or if you say that I like the simplicity of Fargate but when should I when should I think</a:t>
            </a:r>
            <a:r>
              <a:rPr lang="en-US" sz="1800" dirty="0"/>
              <a:t> about using </a:t>
            </a:r>
            <a:r>
              <a:rPr lang="en-US" sz="1800" baseline="0" dirty="0"/>
              <a:t>the EC2 launch type? </a:t>
            </a:r>
            <a:endParaRPr lang="en-US" sz="1800" dirty="0"/>
          </a:p>
          <a:p>
            <a:endParaRPr lang="en-US" dirty="0"/>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41</a:t>
            </a:fld>
            <a:endParaRPr lang="en-US" dirty="0"/>
          </a:p>
        </p:txBody>
      </p:sp>
    </p:spTree>
    <p:extLst>
      <p:ext uri="{BB962C8B-B14F-4D97-AF65-F5344CB8AC3E}">
        <p14:creationId xmlns:p14="http://schemas.microsoft.com/office/powerpoint/2010/main" val="975189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42</a:t>
            </a:fld>
            <a:endParaRPr lang="en-US" dirty="0"/>
          </a:p>
        </p:txBody>
      </p:sp>
    </p:spTree>
    <p:extLst>
      <p:ext uri="{BB962C8B-B14F-4D97-AF65-F5344CB8AC3E}">
        <p14:creationId xmlns:p14="http://schemas.microsoft.com/office/powerpoint/2010/main" val="1569638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Amazon.com</a:t>
            </a:r>
            <a:r>
              <a:rPr lang="en-US" dirty="0"/>
              <a:t> had</a:t>
            </a:r>
            <a:r>
              <a:rPr lang="en-US" baseline="0" dirty="0"/>
              <a:t> the same problem as our customers and developers. </a:t>
            </a:r>
            <a:r>
              <a:rPr lang="en-US" baseline="0" dirty="0" err="1"/>
              <a:t>Amazon.com</a:t>
            </a:r>
            <a:r>
              <a:rPr lang="en-US" baseline="0" dirty="0"/>
              <a:t> is built as a set of 100s of microservices, we needed tools to automate the deployments. How do we do frequent deployments, like 50m changes (1.5 deployment/sec, i.e. 4k deployments during our 45 min talk) a year in 2014. Internal tools have inspired the </a:t>
            </a:r>
            <a:r>
              <a:rPr lang="en-US" baseline="0" dirty="0" err="1"/>
              <a:t>CodeStar</a:t>
            </a:r>
            <a:r>
              <a:rPr lang="en-US" baseline="0" dirty="0"/>
              <a:t> family.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43</a:t>
            </a:fld>
            <a:endParaRPr lang="en-US"/>
          </a:p>
        </p:txBody>
      </p:sp>
    </p:spTree>
    <p:extLst>
      <p:ext uri="{BB962C8B-B14F-4D97-AF65-F5344CB8AC3E}">
        <p14:creationId xmlns:p14="http://schemas.microsoft.com/office/powerpoint/2010/main" val="49029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9C3F2ED-74C5-7D4F-8560-0CC253E9A436}"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4273506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Pipeline was created</a:t>
            </a:r>
            <a:r>
              <a:rPr lang="en-US" baseline="0" dirty="0"/>
              <a:t> because of this requirement.</a:t>
            </a:r>
            <a:endParaRPr lang="en-US" dirty="0"/>
          </a:p>
        </p:txBody>
      </p:sp>
      <p:sp>
        <p:nvSpPr>
          <p:cNvPr id="4" name="Slide Number Placeholder 3"/>
          <p:cNvSpPr>
            <a:spLocks noGrp="1"/>
          </p:cNvSpPr>
          <p:nvPr>
            <p:ph type="sldNum" sz="quarter" idx="10"/>
          </p:nvPr>
        </p:nvSpPr>
        <p:spPr/>
        <p:txBody>
          <a:bodyPr/>
          <a:lstStyle/>
          <a:p>
            <a:fld id="{3D3BFE12-F705-D041-AE12-1C887954987F}" type="slidenum">
              <a:rPr lang="de-DE" smtClean="0"/>
              <a:t>45</a:t>
            </a:fld>
            <a:endParaRPr lang="de-DE"/>
          </a:p>
        </p:txBody>
      </p:sp>
    </p:spTree>
    <p:extLst>
      <p:ext uri="{BB962C8B-B14F-4D97-AF65-F5344CB8AC3E}">
        <p14:creationId xmlns:p14="http://schemas.microsoft.com/office/powerpoint/2010/main" val="1841181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rtl="0">
              <a:spcBef>
                <a:spcPts val="0"/>
              </a:spcBef>
              <a:buNone/>
            </a:pPr>
            <a:endParaRPr lang="en-US" dirty="0"/>
          </a:p>
          <a:p>
            <a:pPr lvl="0" rtl="0">
              <a:spcBef>
                <a:spcPts val="0"/>
              </a:spcBef>
              <a:buNone/>
            </a:pPr>
            <a:r>
              <a:rPr lang="en-US" dirty="0"/>
              <a:t>Tune the Docker logs in different manner</a:t>
            </a:r>
          </a:p>
          <a:p>
            <a:pPr lvl="0" rtl="0">
              <a:spcBef>
                <a:spcPts val="0"/>
              </a:spcBef>
              <a:buNone/>
            </a:pPr>
            <a:r>
              <a:rPr lang="en-US" dirty="0"/>
              <a:t>System logs</a:t>
            </a:r>
          </a:p>
          <a:p>
            <a:pPr lvl="0" rtl="0">
              <a:spcBef>
                <a:spcPts val="0"/>
              </a:spcBef>
              <a:buNone/>
            </a:pPr>
            <a:r>
              <a:rPr lang="en-US" dirty="0"/>
              <a:t>Docker logs</a:t>
            </a:r>
          </a:p>
          <a:p>
            <a:pPr lvl="0" rtl="0">
              <a:spcBef>
                <a:spcPts val="0"/>
              </a:spcBef>
              <a:buNone/>
            </a:pPr>
            <a:endParaRPr lang="en-US" baseline="0" dirty="0"/>
          </a:p>
          <a:p>
            <a:pPr lvl="0" rtl="0">
              <a:spcBef>
                <a:spcPts val="0"/>
              </a:spcBef>
              <a:buNone/>
            </a:pPr>
            <a:r>
              <a:rPr lang="en-US" baseline="0" dirty="0"/>
              <a:t>Pod has a PID</a:t>
            </a:r>
          </a:p>
          <a:p>
            <a:pPr lvl="0" rtl="0">
              <a:spcBef>
                <a:spcPts val="0"/>
              </a:spcBef>
              <a:buNone/>
            </a:pPr>
            <a:r>
              <a:rPr lang="en-US" baseline="0" dirty="0"/>
              <a:t>PID writes to STDOUT</a:t>
            </a:r>
          </a:p>
          <a:p>
            <a:pPr lvl="0" rtl="0">
              <a:spcBef>
                <a:spcPts val="0"/>
              </a:spcBef>
              <a:buNone/>
            </a:pPr>
            <a:r>
              <a:rPr lang="en-US" baseline="0" dirty="0"/>
              <a:t>Docker picks it up and dumps to file</a:t>
            </a:r>
          </a:p>
          <a:p>
            <a:pPr lvl="0" rtl="0">
              <a:spcBef>
                <a:spcPts val="0"/>
              </a:spcBef>
              <a:buNone/>
            </a:pPr>
            <a:endParaRPr lang="en-US" baseline="0" dirty="0"/>
          </a:p>
          <a:p>
            <a:pPr lvl="0" rtl="0">
              <a:spcBef>
                <a:spcPts val="0"/>
              </a:spcBef>
              <a:buNone/>
            </a:pPr>
            <a:r>
              <a:rPr lang="en-US" baseline="0" dirty="0" err="1"/>
              <a:t>Debian</a:t>
            </a:r>
            <a:r>
              <a:rPr lang="en-US" baseline="0" dirty="0"/>
              <a:t>: </a:t>
            </a:r>
            <a:r>
              <a:rPr lang="en-US" baseline="0" dirty="0" err="1"/>
              <a:t>daemon.log</a:t>
            </a:r>
            <a:endParaRPr lang="en-US" baseline="0" dirty="0"/>
          </a:p>
          <a:p>
            <a:pPr lvl="0" rtl="0">
              <a:spcBef>
                <a:spcPts val="0"/>
              </a:spcBef>
              <a:buNone/>
            </a:pPr>
            <a:endParaRPr lang="en-US" baseline="0" dirty="0"/>
          </a:p>
          <a:p>
            <a:pPr lvl="0" rtl="0">
              <a:spcBef>
                <a:spcPts val="0"/>
              </a:spcBef>
              <a:buNone/>
            </a:pPr>
            <a:r>
              <a:rPr lang="en-US" baseline="0" dirty="0"/>
              <a:t>System log (</a:t>
            </a:r>
            <a:r>
              <a:rPr lang="en-US" baseline="0" dirty="0" err="1"/>
              <a:t>systemd</a:t>
            </a:r>
            <a:r>
              <a:rPr lang="en-US" baseline="0" dirty="0"/>
              <a:t> logs): Kernel panics, messages from Docker, </a:t>
            </a:r>
            <a:r>
              <a:rPr lang="en-US" baseline="0" dirty="0" err="1"/>
              <a:t>kubelet</a:t>
            </a:r>
            <a:r>
              <a:rPr lang="en-US" baseline="0" dirty="0"/>
              <a:t>, API server</a:t>
            </a:r>
          </a:p>
          <a:p>
            <a:pPr lvl="0" rtl="0">
              <a:spcBef>
                <a:spcPts val="0"/>
              </a:spcBef>
              <a:buNone/>
            </a:pPr>
            <a:r>
              <a:rPr lang="en-US" baseline="0" dirty="0"/>
              <a:t>Why my pod is not scheduling?  - </a:t>
            </a:r>
            <a:r>
              <a:rPr lang="en-US" baseline="0" dirty="0" err="1"/>
              <a:t>Kubectl</a:t>
            </a:r>
            <a:r>
              <a:rPr lang="en-US" baseline="0" dirty="0"/>
              <a:t> events, </a:t>
            </a:r>
            <a:r>
              <a:rPr lang="en-US" baseline="0" dirty="0" err="1"/>
              <a:t>kubectl</a:t>
            </a:r>
            <a:r>
              <a:rPr lang="en-US" baseline="0" dirty="0"/>
              <a:t> describe will help</a:t>
            </a:r>
          </a:p>
          <a:p>
            <a:pPr lvl="0" rtl="0">
              <a:spcBef>
                <a:spcPts val="0"/>
              </a:spcBef>
              <a:buNone/>
            </a:pPr>
            <a:endParaRPr lang="en-US" baseline="0" dirty="0"/>
          </a:p>
          <a:p>
            <a:pPr lvl="0" rtl="0">
              <a:spcBef>
                <a:spcPts val="0"/>
              </a:spcBef>
              <a:buNone/>
            </a:pPr>
            <a:r>
              <a:rPr lang="en-US" baseline="0" dirty="0"/>
              <a:t>Basic is throw Prometheus – aggregator for events, </a:t>
            </a:r>
            <a:r>
              <a:rPr lang="en-US" baseline="0" dirty="0">
                <a:solidFill>
                  <a:srgbClr val="FF0000"/>
                </a:solidFill>
              </a:rPr>
              <a:t>not a long term persistent store </a:t>
            </a:r>
            <a:r>
              <a:rPr lang="mr-IN" baseline="0" dirty="0">
                <a:solidFill>
                  <a:srgbClr val="FF0000"/>
                </a:solidFill>
              </a:rPr>
              <a:t>–</a:t>
            </a:r>
            <a:r>
              <a:rPr lang="en-US" baseline="0" dirty="0">
                <a:solidFill>
                  <a:srgbClr val="FF0000"/>
                </a:solidFill>
              </a:rPr>
              <a:t> Actually </a:t>
            </a:r>
            <a:r>
              <a:rPr lang="en-US" baseline="0" dirty="0" err="1">
                <a:solidFill>
                  <a:srgbClr val="FF0000"/>
                </a:solidFill>
              </a:rPr>
              <a:t>InfluxDB</a:t>
            </a:r>
            <a:r>
              <a:rPr lang="en-US" baseline="0" dirty="0">
                <a:solidFill>
                  <a:srgbClr val="FF0000"/>
                </a:solidFill>
              </a:rPr>
              <a:t> comes with scaling and clustering only in the commercial version. The open source version like Prometheus has to be manual </a:t>
            </a:r>
            <a:r>
              <a:rPr lang="en-US" baseline="0" dirty="0" err="1">
                <a:solidFill>
                  <a:srgbClr val="FF0000"/>
                </a:solidFill>
              </a:rPr>
              <a:t>sharded</a:t>
            </a:r>
            <a:r>
              <a:rPr lang="en-US" baseline="0" dirty="0">
                <a:solidFill>
                  <a:srgbClr val="FF0000"/>
                </a:solidFill>
              </a:rPr>
              <a:t> and scaling has to be figured out based on how much data is gathered.</a:t>
            </a:r>
          </a:p>
          <a:p>
            <a:pPr lvl="0" rtl="0">
              <a:spcBef>
                <a:spcPts val="0"/>
              </a:spcBef>
              <a:buNone/>
            </a:pPr>
            <a:endParaRPr lang="en-US" baseline="0" dirty="0"/>
          </a:p>
        </p:txBody>
      </p:sp>
    </p:spTree>
    <p:extLst>
      <p:ext uri="{BB962C8B-B14F-4D97-AF65-F5344CB8AC3E}">
        <p14:creationId xmlns:p14="http://schemas.microsoft.com/office/powerpoint/2010/main" val="279014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a:p>
        </p:txBody>
      </p:sp>
    </p:spTree>
    <p:extLst>
      <p:ext uri="{BB962C8B-B14F-4D97-AF65-F5344CB8AC3E}">
        <p14:creationId xmlns:p14="http://schemas.microsoft.com/office/powerpoint/2010/main" val="800889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a:t>
            </a:r>
            <a:r>
              <a:rPr lang="en-US" sz="1200" dirty="0">
                <a:solidFill>
                  <a:prstClr val="black"/>
                </a:solidFill>
                <a:latin typeface="Calibri" panose="020F0502020204030204"/>
              </a:rPr>
              <a:t>Kubernetes has been around for a few years now,</a:t>
            </a:r>
            <a:r>
              <a:rPr lang="en-US" sz="1200" baseline="0" dirty="0">
                <a:solidFill>
                  <a:prstClr val="black"/>
                </a:solidFill>
                <a:latin typeface="Calibri" panose="020F0502020204030204"/>
              </a:rPr>
              <a:t> but it has absolutely taken the world by storm, especially over the past 12 months. It’s also </a:t>
            </a:r>
            <a:r>
              <a:rPr lang="en-US" sz="1200" dirty="0">
                <a:solidFill>
                  <a:prstClr val="black"/>
                </a:solidFill>
                <a:latin typeface="Calibri" panose="020F0502020204030204"/>
              </a:rPr>
              <a:t>rapidly gained traction amongst AWS customers. </a:t>
            </a: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So, strip</a:t>
            </a:r>
            <a:r>
              <a:rPr lang="en-US" sz="1200" baseline="0" dirty="0">
                <a:solidFill>
                  <a:prstClr val="black"/>
                </a:solidFill>
                <a:latin typeface="Calibri" panose="020F0502020204030204"/>
              </a:rPr>
              <a:t> away the hype, and at its core,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4146914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over 60%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323826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dirty="0" err="1"/>
              <a:t>WildFly</a:t>
            </a:r>
            <a:r>
              <a:rPr lang="en-US" dirty="0"/>
              <a:t> Swarm wants to enable organizations to leverage their Java EE knowledge when moving to cloud native development. It does so by re-thinking of the execution environment - containerized applications in an orchestrated (Kubernetes) environment.  Many of the management features typically offered by application servers are now provided by containerized environments. </a:t>
            </a:r>
            <a:r>
              <a:rPr lang="en-US" dirty="0" err="1"/>
              <a:t>WildFly</a:t>
            </a:r>
            <a:r>
              <a:rPr lang="en-US" dirty="0"/>
              <a:t> Swarm replaces traditional </a:t>
            </a:r>
            <a:r>
              <a:rPr lang="en-US" dirty="0" err="1"/>
              <a:t>appserver</a:t>
            </a:r>
            <a:r>
              <a:rPr lang="en-US" dirty="0"/>
              <a:t> features and instead exposes features and capabilities that enable the container environment to more easily manage and monitor applications.</a:t>
            </a:r>
          </a:p>
          <a:p>
            <a:pPr marL="0" lvl="0" indent="0">
              <a:spcBef>
                <a:spcPts val="0"/>
              </a:spcBef>
              <a:spcAft>
                <a:spcPts val="0"/>
              </a:spcAft>
              <a:buNone/>
            </a:pPr>
            <a:endParaRPr lang="en-US" dirty="0"/>
          </a:p>
          <a:p>
            <a:pPr marL="0" lvl="0" indent="0">
              <a:spcBef>
                <a:spcPts val="0"/>
              </a:spcBef>
              <a:spcAft>
                <a:spcPts val="0"/>
              </a:spcAft>
              <a:buNone/>
            </a:pPr>
            <a:r>
              <a:rPr lang="en-US" dirty="0"/>
              <a:t>As an open source project that supports Java EE and </a:t>
            </a:r>
            <a:r>
              <a:rPr lang="en-US" dirty="0" err="1"/>
              <a:t>MicroProfile</a:t>
            </a:r>
            <a:r>
              <a:rPr lang="en-US" dirty="0"/>
              <a:t> specifications, </a:t>
            </a:r>
            <a:r>
              <a:rPr lang="en-US" dirty="0" err="1"/>
              <a:t>WildFly</a:t>
            </a:r>
            <a:r>
              <a:rPr lang="en-US" dirty="0"/>
              <a:t> Swarm </a:t>
            </a:r>
            <a:r>
              <a:rPr lang="en-US" dirty="0" err="1"/>
              <a:t>maintain's</a:t>
            </a:r>
            <a:r>
              <a:rPr lang="en-US" dirty="0"/>
              <a:t> Red Hat's core values in open source and industry standards, enabling customers to improve customer choice while simultaneously reducing risk.</a:t>
            </a:r>
          </a:p>
          <a:p>
            <a:pPr marL="0" lvl="0" indent="0">
              <a:spcBef>
                <a:spcPts val="0"/>
              </a:spcBef>
              <a:spcAft>
                <a:spcPts val="0"/>
              </a:spcAft>
              <a:buNone/>
            </a:pPr>
            <a:endParaRPr lang="en-US" dirty="0"/>
          </a:p>
          <a:p>
            <a:pPr marL="0" lvl="0" indent="0" rtl="0">
              <a:spcBef>
                <a:spcPts val="0"/>
              </a:spcBef>
              <a:spcAft>
                <a:spcPts val="0"/>
              </a:spcAft>
              <a:buNone/>
            </a:pPr>
            <a:r>
              <a:rPr lang="en-US" dirty="0" err="1"/>
              <a:t>WildFly</a:t>
            </a:r>
            <a:r>
              <a:rPr lang="en-US" dirty="0"/>
              <a:t> Swarm supports both Uber jars and traditional war file deployments. The uber-jar approach includes both application and just enough of the </a:t>
            </a:r>
            <a:r>
              <a:rPr lang="en-US" dirty="0" err="1"/>
              <a:t>appserver</a:t>
            </a:r>
            <a:r>
              <a:rPr lang="en-US" dirty="0"/>
              <a:t> to run the application. This is ideal for organizations that prefer a self-contained distributed "executable". Traditional war file deployment are for those that prefer to optimize for containerized environments.</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14096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Customers generally run 3 Kubernetes masters across three availability zones to provide a highly available Kubernetes control plane. Each Kubernetes master runs a copy of the same components. </a:t>
            </a:r>
            <a:endParaRPr lang="en-US" dirty="0"/>
          </a:p>
          <a:p>
            <a:endParaRPr lang="en-US" baseline="0" dirty="0"/>
          </a:p>
          <a:p>
            <a:r>
              <a:rPr lang="en-US" baseline="0" dirty="0"/>
              <a:t>There are some customers that run single-AZ control planes, as well.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72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89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546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93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told us,</a:t>
            </a:r>
            <a:r>
              <a:rPr lang="en-US" sz="1200" dirty="0">
                <a:solidFill>
                  <a:prstClr val="black"/>
                </a:solidFill>
                <a:latin typeface="Calibri" panose="020F0502020204030204"/>
              </a:rPr>
              <a:t> “Hey, running Kubernetes isn’t trivial work, and we think we can better spend our cycles focusing on our applications.” </a:t>
            </a:r>
            <a:r>
              <a:rPr lang="en-US" sz="1200" baseline="0" dirty="0">
                <a:solidFill>
                  <a:prstClr val="black"/>
                </a:solidFill>
                <a:latin typeface="Calibri" panose="020F0502020204030204"/>
              </a:rPr>
              <a:t> “if we had things our way, we wouldn’t have to think about the nuances of </a:t>
            </a:r>
            <a:r>
              <a:rPr lang="en-US" sz="1200" baseline="0" dirty="0" err="1">
                <a:solidFill>
                  <a:prstClr val="black"/>
                </a:solidFill>
                <a:latin typeface="Calibri" panose="020F0502020204030204"/>
              </a:rPr>
              <a:t>kubernetes</a:t>
            </a:r>
            <a:r>
              <a:rPr lang="en-US" sz="1200" baseline="0" dirty="0">
                <a:solidFill>
                  <a:prstClr val="black"/>
                </a:solidFill>
                <a:latin typeface="Calibri" panose="020F0502020204030204"/>
              </a:rPr>
              <a:t> deployments or configuration, we wouldn’t have to worry about managing </a:t>
            </a:r>
            <a:r>
              <a:rPr lang="en-US" sz="1200" baseline="0" dirty="0" err="1">
                <a:solidFill>
                  <a:prstClr val="black"/>
                </a:solidFill>
                <a:latin typeface="Calibri" panose="020F0502020204030204"/>
              </a:rPr>
              <a:t>etcd</a:t>
            </a:r>
            <a:r>
              <a:rPr lang="en-US" sz="1200" baseline="0" dirty="0">
                <a:solidFill>
                  <a:prstClr val="black"/>
                </a:solidFill>
                <a:latin typeface="Calibri" panose="020F0502020204030204"/>
              </a:rPr>
              <a:t> or the masters” In essence, “run Kubernetes for 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60</a:t>
            </a:fld>
            <a:endParaRPr lang="en-US" dirty="0"/>
          </a:p>
        </p:txBody>
      </p:sp>
    </p:spTree>
    <p:extLst>
      <p:ext uri="{BB962C8B-B14F-4D97-AF65-F5344CB8AC3E}">
        <p14:creationId xmlns:p14="http://schemas.microsoft.com/office/powerpoint/2010/main" val="4072228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We listened, and that’s why we’ve built Elastic Container Service for Kubernetes- or EKS. </a:t>
            </a:r>
          </a:p>
          <a:p>
            <a:endParaRPr lang="en-US" dirty="0"/>
          </a:p>
          <a:p>
            <a:r>
              <a:rPr lang="en-US" sz="1200" dirty="0">
                <a:effectLst/>
              </a:rPr>
              <a:t>We know how important a Kubernetes service is to our customers. So we didn't build Amazon EKS haphazardly.</a:t>
            </a:r>
            <a:r>
              <a:rPr lang="en-US" sz="1200" baseline="0" dirty="0">
                <a:effectLst/>
              </a:rPr>
              <a:t> An excellent way to communicate how we took your feedback and synthesized it into a service is by </a:t>
            </a:r>
            <a:r>
              <a:rPr lang="en-US" sz="1200" dirty="0">
                <a:effectLst/>
              </a:rPr>
              <a:t>taking</a:t>
            </a:r>
            <a:r>
              <a:rPr lang="en-US" sz="1200" baseline="0" dirty="0">
                <a:effectLst/>
              </a:rPr>
              <a:t> a look at the </a:t>
            </a:r>
            <a:r>
              <a:rPr lang="en-US" sz="1200" dirty="0">
                <a:effectLst/>
              </a:rPr>
              <a:t>core tenets for</a:t>
            </a:r>
            <a:r>
              <a:rPr lang="en-US" sz="1200" baseline="0" dirty="0">
                <a:effectLst/>
              </a:rPr>
              <a:t> EKS. These tenets </a:t>
            </a:r>
            <a:r>
              <a:rPr lang="en-US" sz="1200" dirty="0">
                <a:effectLst/>
              </a:rPr>
              <a:t>anchored our decision-making for how Amazon EKS should work.</a:t>
            </a:r>
            <a:r>
              <a:rPr lang="en-US" sz="1200" dirty="0">
                <a:solidFill>
                  <a:prstClr val="black"/>
                </a:solidFill>
                <a:latin typeface="Calibri" panose="020F0502020204030204"/>
              </a:rPr>
              <a:t> </a:t>
            </a:r>
            <a:br>
              <a:rPr lang="en-US" sz="1200" dirty="0">
                <a:effectLst/>
              </a:rPr>
            </a:b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61</a:t>
            </a:fld>
            <a:endParaRPr lang="en-US" dirty="0"/>
          </a:p>
        </p:txBody>
      </p:sp>
    </p:spTree>
    <p:extLst>
      <p:ext uri="{BB962C8B-B14F-4D97-AF65-F5344CB8AC3E}">
        <p14:creationId xmlns:p14="http://schemas.microsoft.com/office/powerpoint/2010/main" val="148894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813871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2931505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78779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203653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Swarm applications can be delivered as uber-jars. However, developers can create their own custom application server by only including the parts of the </a:t>
            </a:r>
            <a:r>
              <a:rPr lang="en-US" dirty="0" err="1"/>
              <a:t>appserver</a:t>
            </a:r>
            <a:r>
              <a:rPr lang="en-US" dirty="0"/>
              <a:t> that are required following corporate standards, and packaging that into an </a:t>
            </a:r>
            <a:r>
              <a:rPr lang="en-US" dirty="0" err="1"/>
              <a:t>uber</a:t>
            </a:r>
            <a:r>
              <a:rPr lang="en-US" dirty="0"/>
              <a:t> jar. This is done easily by defining the desired maven dependencies and then defining the "</a:t>
            </a:r>
            <a:r>
              <a:rPr lang="en-US" dirty="0" err="1"/>
              <a:t>swarm.hollow</a:t>
            </a:r>
            <a:r>
              <a:rPr lang="en-US" dirty="0"/>
              <a:t>=true" maven plugin property. That </a:t>
            </a:r>
            <a:r>
              <a:rPr lang="en-US" dirty="0" err="1"/>
              <a:t>uber</a:t>
            </a:r>
            <a:r>
              <a:rPr lang="en-US" dirty="0"/>
              <a:t> jar can then be added to a container layer and shipped to each </a:t>
            </a:r>
            <a:r>
              <a:rPr lang="en-US" dirty="0" err="1"/>
              <a:t>docker</a:t>
            </a:r>
            <a:r>
              <a:rPr lang="en-US" dirty="0"/>
              <a:t> host only once, enabling reuse. The application is then layered on top of the custom </a:t>
            </a:r>
            <a:r>
              <a:rPr lang="en-US" dirty="0" err="1"/>
              <a:t>appserver</a:t>
            </a:r>
            <a:r>
              <a:rPr lang="en-US" dirty="0"/>
              <a:t> hollow jar, making deployments smaller and much quicker build, ship, and deploy.</a:t>
            </a:r>
          </a:p>
          <a:p>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10</a:t>
            </a:fld>
            <a:endParaRPr lang="en-US" dirty="0"/>
          </a:p>
        </p:txBody>
      </p:sp>
    </p:spTree>
    <p:extLst>
      <p:ext uri="{BB962C8B-B14F-4D97-AF65-F5344CB8AC3E}">
        <p14:creationId xmlns:p14="http://schemas.microsoft.com/office/powerpoint/2010/main" val="717129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3824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017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263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3617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p:txBody>
      </p:sp>
      <p:sp>
        <p:nvSpPr>
          <p:cNvPr id="4" name="Slide Number Placeholder 3"/>
          <p:cNvSpPr>
            <a:spLocks noGrp="1"/>
          </p:cNvSpPr>
          <p:nvPr>
            <p:ph type="sldNum" sz="quarter" idx="10"/>
          </p:nvPr>
        </p:nvSpPr>
        <p:spPr/>
        <p:txBody>
          <a:bodyPr/>
          <a:lstStyle/>
          <a:p>
            <a:fld id="{04709AFD-9E62-234C-B462-A85BDAA57157}" type="slidenum">
              <a:rPr lang="en-US" smtClean="0"/>
              <a:t>77</a:t>
            </a:fld>
            <a:endParaRPr lang="en-US"/>
          </a:p>
        </p:txBody>
      </p:sp>
    </p:spTree>
    <p:extLst>
      <p:ext uri="{BB962C8B-B14F-4D97-AF65-F5344CB8AC3E}">
        <p14:creationId xmlns:p14="http://schemas.microsoft.com/office/powerpoint/2010/main" val="88420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plan to extend</a:t>
            </a:r>
            <a:r>
              <a:rPr lang="en-US" baseline="0" dirty="0"/>
              <a:t> AWS Fargate to support </a:t>
            </a:r>
            <a:r>
              <a:rPr lang="en-US" dirty="0"/>
              <a:t>EKS,</a:t>
            </a:r>
            <a:r>
              <a:rPr lang="en-US" baseline="0" dirty="0"/>
              <a:t> our fully managed Kubernetes offering, in </a:t>
            </a:r>
            <a:r>
              <a:rPr lang="en-US" dirty="0"/>
              <a:t>2018.</a:t>
            </a:r>
          </a:p>
        </p:txBody>
      </p:sp>
      <p:sp>
        <p:nvSpPr>
          <p:cNvPr id="4" name="Slide Number Placeholder 3"/>
          <p:cNvSpPr>
            <a:spLocks noGrp="1"/>
          </p:cNvSpPr>
          <p:nvPr>
            <p:ph type="sldNum" sz="quarter" idx="10"/>
          </p:nvPr>
        </p:nvSpPr>
        <p:spPr/>
        <p:txBody>
          <a:bodyPr/>
          <a:lstStyle/>
          <a:p>
            <a:fld id="{BAFC19F9-0583-4F75-8340-179CC39A694D}" type="slidenum">
              <a:rPr lang="en-US" smtClean="0"/>
              <a:t>81</a:t>
            </a:fld>
            <a:endParaRPr lang="en-US" dirty="0"/>
          </a:p>
        </p:txBody>
      </p:sp>
    </p:spTree>
    <p:extLst>
      <p:ext uri="{BB962C8B-B14F-4D97-AF65-F5344CB8AC3E}">
        <p14:creationId xmlns:p14="http://schemas.microsoft.com/office/powerpoint/2010/main" val="5300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a:p>
        </p:txBody>
      </p:sp>
    </p:spTree>
    <p:extLst>
      <p:ext uri="{BB962C8B-B14F-4D97-AF65-F5344CB8AC3E}">
        <p14:creationId xmlns:p14="http://schemas.microsoft.com/office/powerpoint/2010/main" val="1489193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a:p>
        </p:txBody>
      </p:sp>
    </p:spTree>
    <p:extLst>
      <p:ext uri="{BB962C8B-B14F-4D97-AF65-F5344CB8AC3E}">
        <p14:creationId xmlns:p14="http://schemas.microsoft.com/office/powerpoint/2010/main" val="3979824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builds its data centers in multiple geographic regions as well as across multiple Availability Zones within each region to offer maximum resiliency against system disruptions.</a:t>
            </a:r>
            <a:r>
              <a:rPr lang="en-US" dirty="0">
                <a:effectLst/>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Start with Availability</a:t>
            </a:r>
            <a:r>
              <a:rPr lang="en-US" baseline="0" dirty="0"/>
              <a:t> (spread across 3 AZs in a region) by default.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Scale with usage. Today a sample application and becomes popular, then it’ll scale with the usage. If the application needs to be launched across the world, then you can add regions.</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12065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18 regions &amp; 53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85</a:t>
            </a:fld>
            <a:endParaRPr lang="en-SG" dirty="0"/>
          </a:p>
        </p:txBody>
      </p:sp>
    </p:spTree>
    <p:extLst>
      <p:ext uri="{BB962C8B-B14F-4D97-AF65-F5344CB8AC3E}">
        <p14:creationId xmlns:p14="http://schemas.microsoft.com/office/powerpoint/2010/main" val="21327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584200">
              <a:lnSpc>
                <a:spcPct val="90000"/>
              </a:lnSpc>
              <a:defRPr sz="2400">
                <a:solidFill>
                  <a:srgbClr val="000000"/>
                </a:solidFill>
                <a:latin typeface="Open Sans Light"/>
                <a:ea typeface="Open Sans Light"/>
                <a:cs typeface="Open Sans Light"/>
                <a:sym typeface="Open Sans Light"/>
              </a:defRPr>
            </a:pPr>
            <a:r>
              <a:rPr lang="en-US" baseline="0" dirty="0"/>
              <a:t>For example, by definition Microservices are </a:t>
            </a:r>
            <a:r>
              <a:rPr lang="en-US" b="1" i="1" dirty="0">
                <a:latin typeface="Open Sans"/>
                <a:ea typeface="Open Sans"/>
                <a:cs typeface="Open Sans"/>
                <a:sym typeface="Open Sans"/>
              </a:rPr>
              <a:t>Independently deployable</a:t>
            </a:r>
            <a:r>
              <a:rPr lang="en-US" dirty="0"/>
              <a:t> services that </a:t>
            </a:r>
            <a:r>
              <a:rPr lang="en-US" b="1" i="1" dirty="0">
                <a:latin typeface="Open Sans"/>
                <a:ea typeface="Open Sans"/>
                <a:cs typeface="Open Sans"/>
                <a:sym typeface="Open Sans"/>
              </a:rPr>
              <a:t>work together</a:t>
            </a:r>
            <a:r>
              <a:rPr lang="en-US" dirty="0"/>
              <a:t>, modelled around a </a:t>
            </a:r>
            <a:r>
              <a:rPr lang="en-US" b="1" i="1" dirty="0">
                <a:latin typeface="Open Sans"/>
                <a:ea typeface="Open Sans"/>
                <a:cs typeface="Open Sans"/>
                <a:sym typeface="Open Sans"/>
              </a:rPr>
              <a:t>business domain. </a:t>
            </a:r>
            <a:r>
              <a:rPr lang="en-US" b="0" i="0" dirty="0">
                <a:latin typeface="Open Sans"/>
                <a:ea typeface="Open Sans"/>
                <a:cs typeface="Open Sans"/>
                <a:sym typeface="Open Sans"/>
              </a:rPr>
              <a:t>What</a:t>
            </a:r>
            <a:r>
              <a:rPr lang="en-US" b="0" i="0" baseline="0" dirty="0">
                <a:latin typeface="Open Sans"/>
                <a:ea typeface="Open Sans"/>
                <a:cs typeface="Open Sans"/>
                <a:sym typeface="Open Sans"/>
              </a:rPr>
              <a:t> a platform like ECS does and Fargate enables you even further to do is to let the developers working on these independent services be able to choose their deployment cadence and scaling requirements without additional infrastructure considerations. </a:t>
            </a:r>
          </a:p>
        </p:txBody>
      </p:sp>
      <p:sp>
        <p:nvSpPr>
          <p:cNvPr id="4" name="Slide Number Placeholder 3"/>
          <p:cNvSpPr>
            <a:spLocks noGrp="1"/>
          </p:cNvSpPr>
          <p:nvPr>
            <p:ph type="sldNum" sz="quarter" idx="10"/>
          </p:nvPr>
        </p:nvSpPr>
        <p:spPr/>
        <p:txBody>
          <a:bodyPr/>
          <a:lstStyle/>
          <a:p>
            <a:fld id="{BAFC19F9-0583-4F75-8340-179CC39A694D}" type="slidenum">
              <a:rPr lang="en-US" smtClean="0"/>
              <a:t>16</a:t>
            </a:fld>
            <a:endParaRPr lang="en-US" dirty="0"/>
          </a:p>
        </p:txBody>
      </p:sp>
    </p:spTree>
    <p:extLst>
      <p:ext uri="{BB962C8B-B14F-4D97-AF65-F5344CB8AC3E}">
        <p14:creationId xmlns:p14="http://schemas.microsoft.com/office/powerpoint/2010/main" val="2933218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a:p>
        </p:txBody>
      </p:sp>
    </p:spTree>
    <p:extLst>
      <p:ext uri="{BB962C8B-B14F-4D97-AF65-F5344CB8AC3E}">
        <p14:creationId xmlns:p14="http://schemas.microsoft.com/office/powerpoint/2010/main" val="5972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were running Go on Lambda before we added support. Likewise,</a:t>
            </a:r>
            <a:r>
              <a:rPr lang="en-US" baseline="0" dirty="0"/>
              <a:t> customers have tested Fortran on Lambda. Can bring native libraries of your language.</a:t>
            </a:r>
          </a:p>
          <a:p>
            <a:endParaRPr lang="en-US" baseline="0" dirty="0"/>
          </a:p>
          <a:p>
            <a:r>
              <a:rPr lang="en-US" baseline="0" dirty="0"/>
              <a:t>Simple resource model </a:t>
            </a:r>
            <a:r>
              <a:rPr lang="mr-IN" baseline="0" dirty="0"/>
              <a:t>–</a:t>
            </a:r>
            <a:r>
              <a:rPr lang="en-US" baseline="0" dirty="0"/>
              <a:t> like a power button. One dial to get memory, CPU and network.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609458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AWS Lambda polls the stream and invokes your Lambda function synchronously.</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After you do the necessary event source mapping, AWS Lambda polls the streams and invokes your Lambda function (referred to as the </a:t>
            </a:r>
            <a:r>
              <a:rPr lang="en-US" sz="1200" b="0" i="1" kern="1200" dirty="0">
                <a:solidFill>
                  <a:schemeClr val="tx1"/>
                </a:solidFill>
                <a:effectLst/>
                <a:latin typeface="Amazon Ember Regular" charset="0"/>
                <a:ea typeface="+mn-ea"/>
                <a:cs typeface="+mn-cs"/>
              </a:rPr>
              <a:t>pull model</a:t>
            </a:r>
            <a:r>
              <a:rPr lang="en-US" sz="1200" b="0" i="0" kern="1200" dirty="0">
                <a:solidFill>
                  <a:schemeClr val="tx1"/>
                </a:solidFill>
                <a:effectLst/>
                <a:latin typeface="Amazon Ember Regular" charset="0"/>
                <a:ea typeface="+mn-ea"/>
                <a:cs typeface="+mn-cs"/>
              </a:rPr>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525249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difference between JSON payload and runtime context information.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702049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91</a:t>
            </a:fld>
            <a:endParaRPr lang="en-US"/>
          </a:p>
        </p:txBody>
      </p:sp>
    </p:spTree>
    <p:extLst>
      <p:ext uri="{BB962C8B-B14F-4D97-AF65-F5344CB8AC3E}">
        <p14:creationId xmlns:p14="http://schemas.microsoft.com/office/powerpoint/2010/main" val="1409215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allows you to make a more unit-testable function.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Talk about 1000 concurrent execution and your database may not be able to handle this.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3692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will reduce the amount of time that it takes for your deployment package to be downloaded and unpacked ahead of invocation. For functions authored in Java or .NET Core, avoid uploading the entire AWS SDK library as part of your deployment package. Instead, selectively depend on the modules which pick up components of the SDK you need (e.g. </a:t>
            </a:r>
            <a:r>
              <a:rPr lang="en-US" sz="1200" b="0" i="0" kern="1200" dirty="0" err="1">
                <a:solidFill>
                  <a:schemeClr val="tx1"/>
                </a:solidFill>
                <a:effectLst/>
                <a:latin typeface="Amazon Ember Regular" charset="0"/>
                <a:ea typeface="+mn-ea"/>
                <a:cs typeface="+mn-cs"/>
              </a:rPr>
              <a:t>DynamoDB</a:t>
            </a:r>
            <a:r>
              <a:rPr lang="en-US" sz="1200" b="0" i="0" kern="1200" dirty="0">
                <a:solidFill>
                  <a:schemeClr val="tx1"/>
                </a:solidFill>
                <a:effectLst/>
                <a:latin typeface="Amazon Ember Regular" charset="0"/>
                <a:ea typeface="+mn-ea"/>
                <a:cs typeface="+mn-cs"/>
              </a:rPr>
              <a:t>, Amazon S3 SDK modules and </a:t>
            </a:r>
            <a:r>
              <a:rPr lang="en-US" sz="1200" b="0" i="0" u="none" strike="noStrike" kern="1200" dirty="0">
                <a:solidFill>
                  <a:schemeClr val="tx1"/>
                </a:solidFill>
                <a:effectLst/>
                <a:latin typeface="Amazon Ember Regular" charset="0"/>
                <a:ea typeface="+mn-ea"/>
                <a:cs typeface="+mn-cs"/>
                <a:hlinkClick r:id="rId3"/>
              </a:rPr>
              <a:t>Lambda core libraries</a:t>
            </a:r>
            <a:r>
              <a:rPr lang="en-US" sz="1200" b="0" i="0" kern="1200" dirty="0">
                <a:solidFill>
                  <a:schemeClr val="tx1"/>
                </a:solidFill>
                <a:effectLst/>
                <a:latin typeface="Amazon Ember Regular"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67262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Environment variables for Lambda functions enable you to dynamically pass settings to your function code and libraries, without making changes to your code. This allows a Lambda function to behave differently as it moves through lifecycle stages from development to deployment.</a:t>
            </a:r>
            <a:r>
              <a:rPr lang="en-US" sz="1200" b="0" i="0" kern="1200" baseline="0" dirty="0">
                <a:solidFill>
                  <a:schemeClr val="tx1"/>
                </a:solidFill>
                <a:effectLst/>
                <a:latin typeface="Amazon Ember Regular" charset="0"/>
                <a:ea typeface="+mn-ea"/>
                <a:cs typeface="+mn-cs"/>
              </a:rPr>
              <a:t> Total set cannot exceed 4kb.</a:t>
            </a: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EC2 metadata</a:t>
            </a:r>
            <a:r>
              <a:rPr lang="en-US" sz="1200" b="0" i="0" kern="1200" baseline="0" dirty="0">
                <a:solidFill>
                  <a:schemeClr val="tx1"/>
                </a:solidFill>
                <a:effectLst/>
                <a:latin typeface="Amazon Ember Regular" charset="0"/>
                <a:ea typeface="+mn-ea"/>
                <a:cs typeface="+mn-cs"/>
              </a:rPr>
              <a:t> API provides several environment variables, for example AWS_REGION.</a:t>
            </a:r>
            <a:endParaRPr lang="en-US" dirty="0"/>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For example, if you are writing to an Amazon S3 bucket, instead of hard-coding the bucket name you are writing to, configure the bucket name as an environment variable.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Environment variables are encrypted using AWS Key Management Service. Decrypted</a:t>
            </a:r>
            <a:r>
              <a:rPr lang="en-US" sz="1200" b="0" i="0" kern="1200" baseline="0" dirty="0">
                <a:solidFill>
                  <a:schemeClr val="tx1"/>
                </a:solidFill>
                <a:effectLst/>
                <a:latin typeface="Amazon Ember Regular" charset="0"/>
                <a:ea typeface="+mn-ea"/>
                <a:cs typeface="+mn-cs"/>
              </a:rPr>
              <a:t> when accessed in the application.</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16241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versions</a:t>
            </a:r>
            <a:r>
              <a:rPr lang="en-US" baseline="0" dirty="0"/>
              <a:t> of libraries are available but we may change and would not like customer’s applications to break</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262598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This is an example of what happens when you give more memory to a function: you also get more CPU and I/O capacity. This is a CPU-bound function (computing primes) so if you give more memory, it’ll be faster and finish earlier. Since you pay by the hundreds of milliseconds, if you give more memory and CPU you’ll get the results quicker, and pay almost the same!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Analogy of power button</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Any increase in memory size triggers an equivalent increase in CPU available to your function. The memory usage for your function is determined per-invoke and can be viewed in </a:t>
            </a:r>
            <a:r>
              <a:rPr lang="en-US" sz="1200" b="0" i="0" u="none" strike="noStrike" kern="1200" dirty="0">
                <a:solidFill>
                  <a:schemeClr val="tx1"/>
                </a:solidFill>
                <a:effectLst/>
                <a:latin typeface="Amazon Ember Regular" charset="0"/>
                <a:ea typeface="+mn-ea"/>
                <a:cs typeface="+mn-cs"/>
                <a:hlinkClick r:id="rId3"/>
              </a:rPr>
              <a:t>AWS CloudWatch Logs</a:t>
            </a:r>
            <a:r>
              <a:rPr lang="en-US" sz="1200" b="0" i="0" kern="1200" dirty="0">
                <a:solidFill>
                  <a:schemeClr val="tx1"/>
                </a:solidFill>
                <a:effectLst/>
                <a:latin typeface="Amazon Ember Regular" charset="0"/>
                <a:ea typeface="+mn-ea"/>
                <a:cs typeface="+mn-cs"/>
              </a:rPr>
              <a:t>. By analyzing the </a:t>
            </a:r>
            <a:r>
              <a:rPr lang="en-US" dirty="0"/>
              <a:t>Max Memory Used:</a:t>
            </a:r>
            <a:r>
              <a:rPr lang="en-US" sz="1200" b="0" i="0" kern="1200" dirty="0">
                <a:solidFill>
                  <a:schemeClr val="tx1"/>
                </a:solidFill>
                <a:effectLst/>
                <a:latin typeface="Amazon Ember Regular" charset="0"/>
                <a:ea typeface="+mn-ea"/>
                <a:cs typeface="+mn-cs"/>
              </a:rPr>
              <a:t> field, you can determine if your function needs more memory or if you over-provisioned your function's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The following table shows the average execution time and effective cost for a function executed</a:t>
            </a:r>
            <a:r>
              <a:rPr lang="en-US" sz="1200" b="0" i="0" kern="1200" baseline="0" dirty="0">
                <a:solidFill>
                  <a:schemeClr val="tx1"/>
                </a:solidFill>
                <a:effectLst/>
                <a:latin typeface="Amazon Ember Regular" charset="0"/>
                <a:ea typeface="+mn-ea"/>
                <a:cs typeface="+mn-cs"/>
              </a:rPr>
              <a:t> with different memories</a:t>
            </a:r>
            <a:r>
              <a:rPr lang="en-US" sz="1200" b="0" i="0" kern="1200" dirty="0">
                <a:solidFill>
                  <a:schemeClr val="tx1"/>
                </a:solidFill>
                <a:effectLst/>
                <a:latin typeface="Amazon Ember Regular" charset="0"/>
                <a:ea typeface="+mn-ea"/>
                <a:cs typeface="+mn-cs"/>
              </a:rPr>
              <a:t>, where each one was invoked 1,000 times. As we see, the effective cost goes down as CPU power increases, while the execution time at the highest memory size is </a:t>
            </a:r>
            <a:r>
              <a:rPr lang="en-US" sz="1200" b="0" i="0" kern="1200" dirty="0" err="1">
                <a:solidFill>
                  <a:schemeClr val="tx1"/>
                </a:solidFill>
                <a:effectLst/>
                <a:latin typeface="Amazon Ember Regular" charset="0"/>
                <a:ea typeface="+mn-ea"/>
                <a:cs typeface="+mn-cs"/>
              </a:rPr>
              <a:t>aboutone</a:t>
            </a:r>
            <a:r>
              <a:rPr lang="en-US" sz="1200" b="0" i="0" kern="1200" dirty="0">
                <a:solidFill>
                  <a:schemeClr val="tx1"/>
                </a:solidFill>
                <a:effectLst/>
                <a:latin typeface="Amazon Ember Regular" charset="0"/>
                <a:ea typeface="+mn-ea"/>
                <a:cs typeface="+mn-cs"/>
              </a:rPr>
              <a:t> tenth than at the lowest memory size.</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Increasing the CPU power of a CPU-bound Lambda function reduces the duration without increasing the cost. </a:t>
            </a:r>
            <a:r>
              <a:rPr lang="en-US" sz="1200" b="1" i="0" kern="1200" dirty="0">
                <a:solidFill>
                  <a:schemeClr val="tx1"/>
                </a:solidFill>
                <a:effectLst/>
                <a:latin typeface="Amazon Ember Regular" charset="0"/>
                <a:ea typeface="+mn-ea"/>
                <a:cs typeface="+mn-cs"/>
              </a:rPr>
              <a:t>Faster is cheaper in this case.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38351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with containers is rather easy,</a:t>
            </a:r>
            <a:r>
              <a:rPr lang="en-US" baseline="0" dirty="0"/>
              <a:t> you could even spin up one locally without much effort</a:t>
            </a:r>
            <a:endParaRPr lang="en-US"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dirty="0"/>
          </a:p>
        </p:txBody>
      </p:sp>
    </p:spTree>
    <p:extLst>
      <p:ext uri="{BB962C8B-B14F-4D97-AF65-F5344CB8AC3E}">
        <p14:creationId xmlns:p14="http://schemas.microsoft.com/office/powerpoint/2010/main" val="3985024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Concurrent execution of 1000 functions, soft limit, can be increased by</a:t>
            </a:r>
            <a:r>
              <a:rPr lang="en-US" baseline="0" dirty="0"/>
              <a:t> request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15159424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DSL</a:t>
            </a:r>
            <a:r>
              <a:rPr lang="en-US" baseline="0" dirty="0"/>
              <a:t> on top of CFN</a:t>
            </a:r>
          </a:p>
          <a:p>
            <a:r>
              <a:rPr lang="en-US" baseline="0" dirty="0"/>
              <a:t>Done to simplify deployment of </a:t>
            </a:r>
            <a:r>
              <a:rPr lang="en-US" baseline="0" dirty="0" err="1"/>
              <a:t>Serverless</a:t>
            </a:r>
            <a:r>
              <a:rPr lang="en-US" baseline="0" dirty="0"/>
              <a:t> application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99</a:t>
            </a:fld>
            <a:endParaRPr lang="en-US" dirty="0"/>
          </a:p>
        </p:txBody>
      </p:sp>
    </p:spTree>
    <p:extLst>
      <p:ext uri="{BB962C8B-B14F-4D97-AF65-F5344CB8AC3E}">
        <p14:creationId xmlns:p14="http://schemas.microsoft.com/office/powerpoint/2010/main" val="19235743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t>
            </a:r>
            <a:r>
              <a:rPr lang="en-US" dirty="0" err="1"/>
              <a:t>opensource</a:t>
            </a:r>
            <a:r>
              <a:rPr lang="en-US" dirty="0"/>
              <a:t> </a:t>
            </a:r>
            <a:r>
              <a:rPr lang="en-US" dirty="0" err="1"/>
              <a:t>docker</a:t>
            </a:r>
            <a:r>
              <a:rPr lang="en-US" dirty="0"/>
              <a:t>-lambda Docker image</a:t>
            </a:r>
            <a:r>
              <a:rPr lang="en-US" baseline="0" dirty="0"/>
              <a:t> to mimic Lambda’s runtime environment. Emulates timeout, memory limits and runtimes. Does not emulate CPU limits. Partial API Gateway emulation (proxy calls).</a:t>
            </a:r>
          </a:p>
          <a:p>
            <a:endParaRPr lang="en-US" baseline="0" dirty="0"/>
          </a:p>
          <a:p>
            <a:r>
              <a:rPr lang="en-US" baseline="0" dirty="0"/>
              <a:t>Before proxy-style, developers have to transform the input/output formats using Velocity Template Language in order to be able to invoke Lambda functions. Amazon is a customer-obsessed company, so we listened to feedback and added a simple proxy-style.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102</a:t>
            </a:fld>
            <a:endParaRPr lang="en-US" dirty="0"/>
          </a:p>
        </p:txBody>
      </p:sp>
    </p:spTree>
    <p:extLst>
      <p:ext uri="{BB962C8B-B14F-4D97-AF65-F5344CB8AC3E}">
        <p14:creationId xmlns:p14="http://schemas.microsoft.com/office/powerpoint/2010/main" val="137909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Monitoring was </a:t>
            </a:r>
            <a:r>
              <a:rPr lang="en-US" dirty="0" err="1"/>
              <a:t>kinda</a:t>
            </a:r>
            <a:r>
              <a:rPr lang="en-US" dirty="0"/>
              <a:t> left out. Lambda got really</a:t>
            </a:r>
            <a:r>
              <a:rPr lang="en-US" baseline="0" dirty="0"/>
              <a:t> popular, Lambda started with S3, added API Gateway. Customers had a lot of trouble debugging such applications, particularly with multiple functions. X-Ray is an instrument to debug your application at scale.</a:t>
            </a:r>
          </a:p>
          <a:p>
            <a:endParaRPr lang="en-US" dirty="0"/>
          </a:p>
          <a:p>
            <a:r>
              <a:rPr lang="en-US" dirty="0"/>
              <a:t>AWS X-Ray</a:t>
            </a:r>
            <a:r>
              <a:rPr lang="en-US" baseline="0" dirty="0"/>
              <a:t> helps developers analyze and debug production, distributed applications, such as those built using microservices architecture. X-Ray provides an end-to-end view of requests as they travel through your application. and show a map of your underlying application component.</a:t>
            </a:r>
          </a:p>
          <a:p>
            <a:endParaRPr lang="en-US" baseline="0" dirty="0"/>
          </a:p>
          <a:p>
            <a:r>
              <a:rPr lang="en-US" baseline="0" dirty="0"/>
              <a:t>A request id is added to each request that is sent to the application, and is used for tracing and debugging.</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11745478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a:t>
            </a:r>
            <a:r>
              <a:rPr lang="en-US" dirty="0" err="1"/>
              <a:t>Node.js</a:t>
            </a:r>
            <a:r>
              <a:rPr lang="en-US" dirty="0"/>
              <a:t> application from X-R</a:t>
            </a:r>
          </a:p>
          <a:p>
            <a:endParaRPr lang="en-US" dirty="0"/>
          </a:p>
          <a:p>
            <a:r>
              <a:rPr lang="en-US" dirty="0"/>
              <a:t>This allows you to identify cold and warm start times for your application. For example, for Python it takes about 3</a:t>
            </a:r>
            <a:r>
              <a:rPr lang="en-US" baseline="0" dirty="0"/>
              <a:t> seconds and 10-12 seconds for a Java-based Lambda.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782645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13AC82A-AA3F-BA41-8678-7733BFD89161}" type="slidenum">
              <a:rPr lang="en-US" smtClean="0"/>
              <a:t>109</a:t>
            </a:fld>
            <a:endParaRPr lang="en-US" dirty="0"/>
          </a:p>
        </p:txBody>
      </p:sp>
    </p:spTree>
    <p:extLst>
      <p:ext uri="{BB962C8B-B14F-4D97-AF65-F5344CB8AC3E}">
        <p14:creationId xmlns:p14="http://schemas.microsoft.com/office/powerpoint/2010/main" val="63065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0142861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it was quite common for media companies to use </a:t>
            </a:r>
            <a:r>
              <a:rPr lang="en-US" dirty="0" err="1"/>
              <a:t>FFMpeg</a:t>
            </a:r>
            <a:r>
              <a:rPr lang="en-US" dirty="0"/>
              <a:t> to extract metadata</a:t>
            </a:r>
            <a:r>
              <a:rPr lang="en-US" baseline="0" dirty="0"/>
              <a:t> from an image, resize, add more metadata, rename, and store it again. It was quite painful. It was one of the first </a:t>
            </a:r>
            <a:r>
              <a:rPr lang="en-US" baseline="0" dirty="0" err="1"/>
              <a:t>usecases</a:t>
            </a:r>
            <a:r>
              <a:rPr lang="en-US" baseline="0" dirty="0"/>
              <a:t> why Lambda came to life.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2120881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Once the basic</a:t>
            </a:r>
            <a:r>
              <a:rPr lang="en-US" baseline="0" dirty="0"/>
              <a:t> </a:t>
            </a:r>
            <a:r>
              <a:rPr lang="en-US" baseline="0" dirty="0" err="1"/>
              <a:t>usecase</a:t>
            </a:r>
            <a:r>
              <a:rPr lang="en-US" baseline="0" dirty="0"/>
              <a:t> was working, customers wanted to use Lambda in multiple ways. They would create different functions for different microservices, so to say. Now they needed a way to coordinate these functions together. So, if you’re triggering a Lambda function when a document is uploaded to S3 and that should trigger a series of other Lambda functions, then this requires a lot of custom wiring. So, we listen to customers and introduced Step Functions. Think of it as a state machine running in the cloud that you can control through an API.</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Rekognition</a:t>
            </a:r>
            <a:r>
              <a:rPr lang="en-US" baseline="0" dirty="0"/>
              <a:t> is very useful for customers that have very large media library and want to index it.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AW</a:t>
            </a:r>
            <a:r>
              <a:rPr lang="en-US" baseline="0" dirty="0"/>
              <a:t>S Step Functions makes it easy to coordinate the components of distributed applications and microservices using visual workflows. It provides a graphical console to arrange and visualize the components of your application as a series of steps. This makes it simple and easy to run multistep applications. Step Functions automatically triggers and tracks each step, and retries when there are errors, so your application executes as expected.</a:t>
            </a:r>
            <a:endParaRPr lang="en-US" dirty="0"/>
          </a:p>
          <a:p>
            <a:endParaRPr lang="en-US" dirty="0"/>
          </a:p>
          <a:p>
            <a:r>
              <a:rPr lang="en-US" dirty="0"/>
              <a:t>Demo: https://</a:t>
            </a:r>
            <a:r>
              <a:rPr lang="en-US" dirty="0" err="1"/>
              <a:t>github.com</a:t>
            </a:r>
            <a:r>
              <a:rPr lang="en-US" dirty="0"/>
              <a:t>/</a:t>
            </a:r>
            <a:r>
              <a:rPr lang="en-US" dirty="0" err="1"/>
              <a:t>awslabs</a:t>
            </a:r>
            <a:r>
              <a:rPr lang="en-US" dirty="0"/>
              <a:t>/lambda-</a:t>
            </a:r>
            <a:r>
              <a:rPr lang="en-US" dirty="0" err="1"/>
              <a:t>refarch</a:t>
            </a:r>
            <a:r>
              <a:rPr lang="en-US" dirty="0"/>
              <a:t>-</a:t>
            </a:r>
            <a:r>
              <a:rPr lang="en-US" dirty="0" err="1"/>
              <a:t>imagerecognition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05235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19</a:t>
            </a:fld>
            <a:endParaRPr lang="en-US" dirty="0"/>
          </a:p>
        </p:txBody>
      </p:sp>
    </p:spTree>
    <p:extLst>
      <p:ext uri="{BB962C8B-B14F-4D97-AF65-F5344CB8AC3E}">
        <p14:creationId xmlns:p14="http://schemas.microsoft.com/office/powerpoint/2010/main" val="1082102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20</a:t>
            </a:fld>
            <a:endParaRPr lang="en-US" dirty="0"/>
          </a:p>
        </p:txBody>
      </p:sp>
    </p:spTree>
    <p:extLst>
      <p:ext uri="{BB962C8B-B14F-4D97-AF65-F5344CB8AC3E}">
        <p14:creationId xmlns:p14="http://schemas.microsoft.com/office/powerpoint/2010/main" val="40971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22</a:t>
            </a:fld>
            <a:endParaRPr lang="en-US" dirty="0"/>
          </a:p>
        </p:txBody>
      </p:sp>
    </p:spTree>
    <p:extLst>
      <p:ext uri="{BB962C8B-B14F-4D97-AF65-F5344CB8AC3E}">
        <p14:creationId xmlns:p14="http://schemas.microsoft.com/office/powerpoint/2010/main" val="252537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C7877CB-F3DE-4A49-AD60-DAD881330813}" type="datetimeFigureOut">
              <a:rPr lang="en-US" smtClean="0"/>
              <a:t>3/11/18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35880A1-AEF0-5D4B-9952-26933E112C6D}" type="slidenum">
              <a:rPr lang="en-US" smtClean="0"/>
              <a:t>‹#›</a:t>
            </a:fld>
            <a:endParaRPr lang="en-US"/>
          </a:p>
        </p:txBody>
      </p:sp>
    </p:spTree>
    <p:extLst>
      <p:ext uri="{BB962C8B-B14F-4D97-AF65-F5344CB8AC3E}">
        <p14:creationId xmlns:p14="http://schemas.microsoft.com/office/powerpoint/2010/main" val="1789213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w me the code">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E73F9A33-B3EC-564A-A5C9-FAFB7FEB9F50}"/>
              </a:ext>
            </a:extLst>
          </p:cNvPr>
          <p:cNvSpPr>
            <a:spLocks noGrp="1"/>
          </p:cNvSpPr>
          <p:nvPr>
            <p:ph sz="quarter" idx="10"/>
          </p:nvPr>
        </p:nvSpPr>
        <p:spPr>
          <a:xfrm>
            <a:off x="308223" y="2167403"/>
            <a:ext cx="7772400" cy="914400"/>
          </a:xfrm>
        </p:spPr>
        <p:txBody>
          <a:bodyPr/>
          <a:lstStyle>
            <a:lvl1pPr>
              <a:defRPr sz="4000"/>
            </a:lvl1pPr>
          </a:lstStyle>
          <a:p>
            <a:pPr lvl="0"/>
            <a:r>
              <a:rPr lang="en-US" dirty="0"/>
              <a:t>Edit Master text style</a:t>
            </a:r>
          </a:p>
        </p:txBody>
      </p:sp>
      <p:sp>
        <p:nvSpPr>
          <p:cNvPr id="13" name="TextBox 12">
            <a:extLst>
              <a:ext uri="{FF2B5EF4-FFF2-40B4-BE49-F238E27FC236}">
                <a16:creationId xmlns:a16="http://schemas.microsoft.com/office/drawing/2014/main" id="{9FDA4E98-562A-7E45-8344-FCBAD7D8FAE0}"/>
              </a:ext>
            </a:extLst>
          </p:cNvPr>
          <p:cNvSpPr txBox="1"/>
          <p:nvPr userDrawn="1"/>
        </p:nvSpPr>
        <p:spPr>
          <a:xfrm>
            <a:off x="308223" y="1551397"/>
            <a:ext cx="3357842" cy="461665"/>
          </a:xfrm>
          <a:prstGeom prst="rect">
            <a:avLst/>
          </a:prstGeom>
          <a:noFill/>
        </p:spPr>
        <p:txBody>
          <a:bodyPr wrap="none" rtlCol="0">
            <a:spAutoFit/>
          </a:bodyPr>
          <a:lstStyle/>
          <a:p>
            <a:r>
              <a:rPr lang="en-US" sz="2400" b="0" dirty="0">
                <a:solidFill>
                  <a:schemeClr val="accent3"/>
                </a:solidFill>
              </a:rPr>
              <a:t>SHOW ME THE CODE</a:t>
            </a:r>
          </a:p>
        </p:txBody>
      </p:sp>
    </p:spTree>
    <p:extLst>
      <p:ext uri="{BB962C8B-B14F-4D97-AF65-F5344CB8AC3E}">
        <p14:creationId xmlns:p14="http://schemas.microsoft.com/office/powerpoint/2010/main" val="21401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B140D38-E0EC-0F45-815D-5CB5FB1DCECC}"/>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212827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91187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726" r:id="rId3"/>
    <p:sldLayoutId id="2147483676" r:id="rId4"/>
    <p:sldLayoutId id="2147483729" r:id="rId5"/>
    <p:sldLayoutId id="2147483680" r:id="rId6"/>
    <p:sldLayoutId id="2147483730" r:id="rId7"/>
    <p:sldLayoutId id="2147483681" r:id="rId8"/>
    <p:sldLayoutId id="2147483678" r:id="rId9"/>
    <p:sldLayoutId id="2147483689" r:id="rId10"/>
    <p:sldLayoutId id="2147483690" r:id="rId11"/>
    <p:sldLayoutId id="2147483691" r:id="rId12"/>
    <p:sldLayoutId id="2147483693" r:id="rId13"/>
    <p:sldLayoutId id="2147483695" r:id="rId14"/>
    <p:sldLayoutId id="2147483687" r:id="rId15"/>
    <p:sldLayoutId id="214748372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13.tiff"/></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emf"/><Relationship Id="rId18"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0.png"/><Relationship Id="rId12" Type="http://schemas.openxmlformats.org/officeDocument/2006/relationships/image" Target="../media/image103.png"/><Relationship Id="rId17" Type="http://schemas.openxmlformats.org/officeDocument/2006/relationships/image" Target="../media/image128.png"/><Relationship Id="rId2" Type="http://schemas.openxmlformats.org/officeDocument/2006/relationships/notesSlide" Target="../notesSlides/notesSlide66.xml"/><Relationship Id="rId16" Type="http://schemas.openxmlformats.org/officeDocument/2006/relationships/image" Target="../media/image98.png"/><Relationship Id="rId20" Type="http://schemas.openxmlformats.org/officeDocument/2006/relationships/image" Target="../media/image130.png"/><Relationship Id="rId1" Type="http://schemas.openxmlformats.org/officeDocument/2006/relationships/slideLayout" Target="../slideLayouts/slideLayout6.xml"/><Relationship Id="rId6" Type="http://schemas.openxmlformats.org/officeDocument/2006/relationships/image" Target="../media/image119.emf"/><Relationship Id="rId11" Type="http://schemas.openxmlformats.org/officeDocument/2006/relationships/image" Target="../media/image124.png"/><Relationship Id="rId5" Type="http://schemas.openxmlformats.org/officeDocument/2006/relationships/image" Target="../media/image118.emf"/><Relationship Id="rId15" Type="http://schemas.openxmlformats.org/officeDocument/2006/relationships/image" Target="../media/image127.png"/><Relationship Id="rId10" Type="http://schemas.openxmlformats.org/officeDocument/2006/relationships/image" Target="../media/image123.png"/><Relationship Id="rId19" Type="http://schemas.microsoft.com/office/2007/relationships/hdphoto" Target="../media/hdphoto5.wdp"/><Relationship Id="rId4" Type="http://schemas.openxmlformats.org/officeDocument/2006/relationships/image" Target="../media/image117.emf"/><Relationship Id="rId9" Type="http://schemas.openxmlformats.org/officeDocument/2006/relationships/image" Target="../media/image122.png"/><Relationship Id="rId14" Type="http://schemas.openxmlformats.org/officeDocument/2006/relationships/image" Target="../media/image126.png"/></Relationships>
</file>

<file path=ppt/slides/_rels/slide11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3.png"/><Relationship Id="rId7"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137.tiff"/><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131.png"/><Relationship Id="rId9"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aws.amazon.com/serverless/" TargetMode="External"/><Relationship Id="rId2" Type="http://schemas.openxmlformats.org/officeDocument/2006/relationships/hyperlink" Target="http://aws.amazon.com/ecs" TargetMode="External"/><Relationship Id="rId1" Type="http://schemas.openxmlformats.org/officeDocument/2006/relationships/slideLayout" Target="../slideLayouts/slideLayout4.xml"/><Relationship Id="rId4" Type="http://schemas.openxmlformats.org/officeDocument/2006/relationships/hyperlink" Target="https://aws.amazon.com/e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5.png"/><Relationship Id="rId7" Type="http://schemas.openxmlformats.org/officeDocument/2006/relationships/image" Target="../media/image38.tiff"/><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7.tiff"/><Relationship Id="rId4" Type="http://schemas.openxmlformats.org/officeDocument/2006/relationships/image" Target="../media/image36.png"/><Relationship Id="rId9"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4.wdp"/><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tiff"/><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49.xml"/><Relationship Id="rId16" Type="http://schemas.openxmlformats.org/officeDocument/2006/relationships/image" Target="../media/image86.tiff"/><Relationship Id="rId20" Type="http://schemas.openxmlformats.org/officeDocument/2006/relationships/image" Target="../media/image90.tiff"/><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8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tiff"/><Relationship Id="rId9"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87898" y="1465777"/>
            <a:ext cx="8122701" cy="744537"/>
          </a:xfrm>
        </p:spPr>
        <p:txBody>
          <a:bodyPr/>
          <a:lstStyle/>
          <a:p>
            <a:r>
              <a:rPr lang="en-US" sz="3600" dirty="0"/>
              <a:t>Deploying Microservices </a:t>
            </a:r>
            <a:br>
              <a:rPr lang="en-US" sz="3600" dirty="0"/>
            </a:br>
            <a:r>
              <a:rPr lang="en-US" sz="3600" dirty="0"/>
              <a:t>using AWS Compute</a:t>
            </a:r>
          </a:p>
        </p:txBody>
      </p:sp>
      <p:sp>
        <p:nvSpPr>
          <p:cNvPr id="7" name="TextBox 6"/>
          <p:cNvSpPr txBox="1"/>
          <p:nvPr/>
        </p:nvSpPr>
        <p:spPr>
          <a:xfrm>
            <a:off x="487898" y="2872111"/>
            <a:ext cx="4888831" cy="1631216"/>
          </a:xfrm>
          <a:prstGeom prst="rect">
            <a:avLst/>
          </a:prstGeom>
          <a:noFill/>
        </p:spPr>
        <p:txBody>
          <a:bodyPr wrap="square" rtlCol="0">
            <a:spAutoFit/>
          </a:bodyPr>
          <a:lstStyle/>
          <a:p>
            <a:r>
              <a:rPr lang="en-US" sz="2000" b="1" dirty="0" err="1">
                <a:solidFill>
                  <a:schemeClr val="bg1"/>
                </a:solidFill>
              </a:rPr>
              <a:t>Arun</a:t>
            </a:r>
            <a:r>
              <a:rPr lang="en-US" sz="2000" b="1" dirty="0">
                <a:solidFill>
                  <a:schemeClr val="bg1"/>
                </a:solidFill>
              </a:rPr>
              <a:t> Gupta</a:t>
            </a:r>
          </a:p>
          <a:p>
            <a:r>
              <a:rPr lang="en-US" sz="2000" b="1" dirty="0">
                <a:solidFill>
                  <a:schemeClr val="bg1"/>
                </a:solidFill>
              </a:rPr>
              <a:t>Principal Technologist</a:t>
            </a:r>
          </a:p>
          <a:p>
            <a:r>
              <a:rPr lang="en-US" sz="2000" dirty="0">
                <a:solidFill>
                  <a:schemeClr val="bg1"/>
                </a:solidFill>
              </a:rPr>
              <a:t>    </a:t>
            </a:r>
            <a:r>
              <a:rPr lang="en-US" sz="2000" dirty="0" err="1">
                <a:solidFill>
                  <a:schemeClr val="bg1"/>
                </a:solidFill>
              </a:rPr>
              <a:t>argu@amazon.com</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a:p>
            <a:r>
              <a:rPr lang="en-US" sz="2000" dirty="0">
                <a:solidFill>
                  <a:schemeClr val="bg1"/>
                </a:solidFill>
              </a:rPr>
              <a:t>    </a:t>
            </a:r>
            <a:r>
              <a:rPr lang="en-US" sz="2000" dirty="0" err="1">
                <a:solidFill>
                  <a:schemeClr val="bg1"/>
                </a:solidFill>
              </a:rPr>
              <a:t>arun-gupta</a:t>
            </a:r>
            <a:endParaRPr lang="en-US" sz="2000"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8" y="3593386"/>
            <a:ext cx="216000" cy="216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858" y="4206557"/>
            <a:ext cx="216000" cy="216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58" y="3899971"/>
            <a:ext cx="216000" cy="216000"/>
          </a:xfrm>
          <a:prstGeom prst="rect">
            <a:avLst/>
          </a:prstGeom>
        </p:spPr>
      </p:pic>
    </p:spTree>
    <p:extLst>
      <p:ext uri="{BB962C8B-B14F-4D97-AF65-F5344CB8AC3E}">
        <p14:creationId xmlns:p14="http://schemas.microsoft.com/office/powerpoint/2010/main" val="21183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0B9A5-5D8C-1246-9A28-8A6CCCC7D3AB}"/>
              </a:ext>
            </a:extLst>
          </p:cNvPr>
          <p:cNvSpPr>
            <a:spLocks noGrp="1"/>
          </p:cNvSpPr>
          <p:nvPr>
            <p:ph type="title"/>
          </p:nvPr>
        </p:nvSpPr>
        <p:spPr/>
        <p:txBody>
          <a:bodyPr/>
          <a:lstStyle/>
          <a:p>
            <a:r>
              <a:rPr lang="en-US" dirty="0"/>
              <a:t>Hollow Jars – Customize your app server</a:t>
            </a:r>
          </a:p>
        </p:txBody>
      </p:sp>
      <p:sp>
        <p:nvSpPr>
          <p:cNvPr id="2" name="Content Placeholder 1">
            <a:extLst>
              <a:ext uri="{FF2B5EF4-FFF2-40B4-BE49-F238E27FC236}">
                <a16:creationId xmlns:a16="http://schemas.microsoft.com/office/drawing/2014/main" id="{53FBBB2F-9698-DE46-B0D3-2D69CF99B42D}"/>
              </a:ext>
            </a:extLst>
          </p:cNvPr>
          <p:cNvSpPr>
            <a:spLocks noGrp="1"/>
          </p:cNvSpPr>
          <p:nvPr>
            <p:ph idx="1"/>
          </p:nvPr>
        </p:nvSpPr>
        <p:spPr/>
        <p:txBody>
          <a:bodyPr/>
          <a:lstStyle/>
          <a:p>
            <a:pPr marL="285750" indent="-285750">
              <a:buFont typeface="Arial" panose="020B0604020202020204" pitchFamily="34" charset="0"/>
              <a:buChar char="•"/>
            </a:pPr>
            <a:r>
              <a:rPr lang="en-US" sz="2000" dirty="0"/>
              <a:t>Define a set of Maven dependencies (</a:t>
            </a:r>
            <a:r>
              <a:rPr lang="en-US" sz="2000" dirty="0" err="1">
                <a:latin typeface="Courier" pitchFamily="2" charset="0"/>
              </a:rPr>
              <a:t>swarm.hollow</a:t>
            </a:r>
            <a:r>
              <a:rPr lang="en-US" sz="2000" dirty="0">
                <a:latin typeface="Courier" pitchFamily="2" charset="0"/>
              </a:rPr>
              <a:t>=true</a:t>
            </a:r>
            <a:r>
              <a:rPr lang="en-US" sz="2000" dirty="0"/>
              <a:t>) …</a:t>
            </a:r>
          </a:p>
          <a:p>
            <a:pPr marL="285750" indent="-285750">
              <a:buFont typeface="Arial" panose="020B0604020202020204" pitchFamily="34" charset="0"/>
              <a:buChar char="•"/>
            </a:pPr>
            <a:r>
              <a:rPr lang="en-US" sz="2000" dirty="0"/>
              <a:t>… without the application </a:t>
            </a:r>
            <a:r>
              <a:rPr lang="en-US" sz="2000" dirty="0">
                <a:latin typeface="Courier" pitchFamily="2" charset="0"/>
              </a:rPr>
              <a:t>.war</a:t>
            </a:r>
            <a:r>
              <a:rPr lang="en-US" sz="2000" dirty="0"/>
              <a:t> file</a:t>
            </a:r>
          </a:p>
          <a:p>
            <a:pPr marL="285750" indent="-285750">
              <a:buFont typeface="Arial" panose="020B0604020202020204" pitchFamily="34" charset="0"/>
              <a:buChar char="•"/>
            </a:pPr>
            <a:r>
              <a:rPr lang="en-US" sz="2000" dirty="0"/>
              <a:t>Package them into an </a:t>
            </a:r>
            <a:r>
              <a:rPr lang="en-US" sz="2000" dirty="0" err="1"/>
              <a:t>uber</a:t>
            </a:r>
            <a:r>
              <a:rPr lang="en-US" sz="2000" dirty="0"/>
              <a:t> jar</a:t>
            </a:r>
          </a:p>
          <a:p>
            <a:pPr marL="285750" indent="-285750">
              <a:buFont typeface="Arial" panose="020B0604020202020204" pitchFamily="34" charset="0"/>
              <a:buChar char="•"/>
            </a:pPr>
            <a:r>
              <a:rPr lang="en-US" sz="2000" dirty="0"/>
              <a:t>Pass in the WAR on CLI</a:t>
            </a:r>
          </a:p>
          <a:p>
            <a:pPr marL="285750" indent="-285750">
              <a:buFont typeface="Arial" panose="020B0604020202020204" pitchFamily="34" charset="0"/>
              <a:buChar char="•"/>
            </a:pPr>
            <a:r>
              <a:rPr lang="en-US" sz="2000" dirty="0"/>
              <a:t>Benefits</a:t>
            </a:r>
          </a:p>
          <a:p>
            <a:pPr marL="285750">
              <a:buFont typeface="Arial" panose="020B0604020202020204" pitchFamily="34" charset="0"/>
              <a:buChar char="•"/>
            </a:pPr>
            <a:r>
              <a:rPr lang="en-US" sz="2000" dirty="0"/>
              <a:t>Enforcing corporate standards</a:t>
            </a:r>
          </a:p>
          <a:p>
            <a:pPr marL="285750">
              <a:buFont typeface="Arial" panose="020B0604020202020204" pitchFamily="34" charset="0"/>
              <a:buChar char="•"/>
            </a:pPr>
            <a:r>
              <a:rPr lang="en-US" sz="2000" dirty="0"/>
              <a:t>Ideal for containerization</a:t>
            </a:r>
          </a:p>
        </p:txBody>
      </p:sp>
      <p:sp>
        <p:nvSpPr>
          <p:cNvPr id="5" name="Rectangle 4">
            <a:extLst>
              <a:ext uri="{FF2B5EF4-FFF2-40B4-BE49-F238E27FC236}">
                <a16:creationId xmlns:a16="http://schemas.microsoft.com/office/drawing/2014/main" id="{E64EA0BA-B688-B342-9D79-D273E05EE901}"/>
              </a:ext>
            </a:extLst>
          </p:cNvPr>
          <p:cNvSpPr/>
          <p:nvPr/>
        </p:nvSpPr>
        <p:spPr>
          <a:xfrm>
            <a:off x="5527233" y="3615470"/>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Linux Kernel</a:t>
            </a:r>
          </a:p>
        </p:txBody>
      </p:sp>
      <p:sp>
        <p:nvSpPr>
          <p:cNvPr id="6" name="Rectangle 5">
            <a:extLst>
              <a:ext uri="{FF2B5EF4-FFF2-40B4-BE49-F238E27FC236}">
                <a16:creationId xmlns:a16="http://schemas.microsoft.com/office/drawing/2014/main" id="{8CCA6B63-2FDA-C540-A69F-C79466F4963D}"/>
              </a:ext>
            </a:extLst>
          </p:cNvPr>
          <p:cNvSpPr/>
          <p:nvPr/>
        </p:nvSpPr>
        <p:spPr>
          <a:xfrm>
            <a:off x="5527233" y="3142044"/>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Base Linux Image</a:t>
            </a:r>
          </a:p>
        </p:txBody>
      </p:sp>
      <p:sp>
        <p:nvSpPr>
          <p:cNvPr id="7" name="Rectangle 6">
            <a:extLst>
              <a:ext uri="{FF2B5EF4-FFF2-40B4-BE49-F238E27FC236}">
                <a16:creationId xmlns:a16="http://schemas.microsoft.com/office/drawing/2014/main" id="{14E11D80-C612-2B48-B50D-13144B387871}"/>
              </a:ext>
            </a:extLst>
          </p:cNvPr>
          <p:cNvSpPr/>
          <p:nvPr/>
        </p:nvSpPr>
        <p:spPr>
          <a:xfrm>
            <a:off x="5527230" y="2681792"/>
            <a:ext cx="2377440" cy="365760"/>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Java / JDK</a:t>
            </a:r>
          </a:p>
        </p:txBody>
      </p:sp>
      <p:sp>
        <p:nvSpPr>
          <p:cNvPr id="8" name="Rectangle 7">
            <a:extLst>
              <a:ext uri="{FF2B5EF4-FFF2-40B4-BE49-F238E27FC236}">
                <a16:creationId xmlns:a16="http://schemas.microsoft.com/office/drawing/2014/main" id="{3279EE64-E7BA-394C-B7C7-F2E3117FCCD7}"/>
              </a:ext>
            </a:extLst>
          </p:cNvPr>
          <p:cNvSpPr/>
          <p:nvPr/>
        </p:nvSpPr>
        <p:spPr>
          <a:xfrm>
            <a:off x="5527230" y="2224521"/>
            <a:ext cx="2377440" cy="3657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Hollow JAR</a:t>
            </a:r>
          </a:p>
        </p:txBody>
      </p:sp>
      <p:sp>
        <p:nvSpPr>
          <p:cNvPr id="9" name="Rectangle 8">
            <a:extLst>
              <a:ext uri="{FF2B5EF4-FFF2-40B4-BE49-F238E27FC236}">
                <a16:creationId xmlns:a16="http://schemas.microsoft.com/office/drawing/2014/main" id="{67AFF348-9922-C047-947C-11804D137EA5}"/>
              </a:ext>
            </a:extLst>
          </p:cNvPr>
          <p:cNvSpPr/>
          <p:nvPr/>
        </p:nvSpPr>
        <p:spPr>
          <a:xfrm>
            <a:off x="5527230" y="1740060"/>
            <a:ext cx="2377440" cy="3657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application.war</a:t>
            </a:r>
            <a:endParaRPr lang="en-US" dirty="0">
              <a:solidFill>
                <a:srgbClr val="000000"/>
              </a:solidFill>
            </a:endParaRPr>
          </a:p>
        </p:txBody>
      </p:sp>
      <p:sp>
        <p:nvSpPr>
          <p:cNvPr id="11" name="TextBox 10">
            <a:extLst>
              <a:ext uri="{FF2B5EF4-FFF2-40B4-BE49-F238E27FC236}">
                <a16:creationId xmlns:a16="http://schemas.microsoft.com/office/drawing/2014/main" id="{A988B1D5-C15F-5A47-AFC5-2DFFD8CAA3E4}"/>
              </a:ext>
            </a:extLst>
          </p:cNvPr>
          <p:cNvSpPr txBox="1"/>
          <p:nvPr/>
        </p:nvSpPr>
        <p:spPr>
          <a:xfrm>
            <a:off x="3527767" y="4218633"/>
            <a:ext cx="5423280"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custom_runtime.jar</a:t>
            </a:r>
            <a:r>
              <a:rPr lang="en-US" dirty="0">
                <a:solidFill>
                  <a:schemeClr val="bg1"/>
                </a:solidFill>
                <a:latin typeface="Courier" pitchFamily="2" charset="0"/>
              </a:rPr>
              <a:t> </a:t>
            </a:r>
            <a:r>
              <a:rPr lang="en-US" dirty="0" err="1">
                <a:solidFill>
                  <a:schemeClr val="bg1"/>
                </a:solidFill>
                <a:latin typeface="Courier" pitchFamily="2" charset="0"/>
              </a:rPr>
              <a:t>myapp.war</a:t>
            </a:r>
            <a:endParaRPr lang="en-US" dirty="0">
              <a:solidFill>
                <a:schemeClr val="bg1"/>
              </a:solidFill>
              <a:latin typeface="Courier" pitchFamily="2" charset="0"/>
            </a:endParaRPr>
          </a:p>
        </p:txBody>
      </p:sp>
    </p:spTree>
    <p:extLst>
      <p:ext uri="{BB962C8B-B14F-4D97-AF65-F5344CB8AC3E}">
        <p14:creationId xmlns:p14="http://schemas.microsoft.com/office/powerpoint/2010/main" val="16761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Template</a:t>
            </a:r>
          </a:p>
        </p:txBody>
      </p:sp>
      <p:sp>
        <p:nvSpPr>
          <p:cNvPr id="4" name="Rectangle 3"/>
          <p:cNvSpPr/>
          <p:nvPr/>
        </p:nvSpPr>
        <p:spPr>
          <a:xfrm>
            <a:off x="336789" y="660677"/>
            <a:ext cx="4572000" cy="3785652"/>
          </a:xfrm>
          <a:prstGeom prst="rect">
            <a:avLst/>
          </a:prstGeom>
        </p:spPr>
        <p:txBody>
          <a:bodyPr>
            <a:spAutoFit/>
          </a:bodyPr>
          <a:lstStyle/>
          <a:p>
            <a:r>
              <a:rPr lang="en-US" sz="1000" b="1" dirty="0" err="1">
                <a:solidFill>
                  <a:schemeClr val="bg1"/>
                </a:solidFill>
                <a:latin typeface="Courier" charset="0"/>
                <a:ea typeface="Courier" charset="0"/>
                <a:cs typeface="Courier" charset="0"/>
              </a:rPr>
              <a:t>AWSTemplateFormatVersion</a:t>
            </a:r>
            <a:r>
              <a:rPr lang="en-US" sz="1000" b="1" dirty="0">
                <a:solidFill>
                  <a:schemeClr val="bg1"/>
                </a:solidFill>
                <a:latin typeface="Courier" charset="0"/>
                <a:ea typeface="Courier" charset="0"/>
                <a:cs typeface="Courier" charset="0"/>
              </a:rPr>
              <a:t>: '2010-09-09'</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Transform: </a:t>
            </a:r>
            <a:r>
              <a:rPr lang="en-US" sz="1000" dirty="0">
                <a:solidFill>
                  <a:schemeClr val="bg1"/>
                </a:solidFill>
                <a:latin typeface="Courier" charset="0"/>
                <a:ea typeface="Courier" charset="0"/>
                <a:cs typeface="Courier" charset="0"/>
              </a:rPr>
              <a:t>AWS::Serverless-2016-10-31</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Description: </a:t>
            </a:r>
            <a:r>
              <a:rPr lang="en-US" sz="1000" dirty="0">
                <a:solidFill>
                  <a:schemeClr val="bg1"/>
                </a:solidFill>
                <a:latin typeface="Courier" charset="0"/>
                <a:ea typeface="Courier" charset="0"/>
                <a:cs typeface="Courier" charset="0"/>
              </a:rPr>
              <a:t>Simple CRUD </a:t>
            </a:r>
            <a:r>
              <a:rPr lang="en-US" sz="1000" dirty="0" err="1">
                <a:solidFill>
                  <a:schemeClr val="bg1"/>
                </a:solidFill>
                <a:latin typeface="Courier" charset="0"/>
                <a:ea typeface="Courier" charset="0"/>
                <a:cs typeface="Courier" charset="0"/>
              </a:rPr>
              <a:t>webservice</a:t>
            </a:r>
            <a:r>
              <a:rPr lang="en-US" sz="1000" dirty="0">
                <a:solidFill>
                  <a:schemeClr val="bg1"/>
                </a:solidFill>
                <a:latin typeface="Courier" charset="0"/>
                <a:ea typeface="Courier" charset="0"/>
                <a:cs typeface="Courier" charset="0"/>
              </a:rPr>
              <a:t>.</a:t>
            </a: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Resources: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GetFunction</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::Function</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Handler: </a:t>
            </a:r>
            <a:r>
              <a:rPr lang="en-US" sz="1000" dirty="0" err="1">
                <a:solidFill>
                  <a:schemeClr val="bg1"/>
                </a:solidFill>
                <a:latin typeface="Courier" charset="0"/>
                <a:ea typeface="Courier" charset="0"/>
                <a:cs typeface="Courier" charset="0"/>
              </a:rPr>
              <a:t>org.sample.aws.samlocal.BookGetHandler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Runtime: </a:t>
            </a:r>
            <a:r>
              <a:rPr lang="en-US" sz="1000" dirty="0">
                <a:solidFill>
                  <a:schemeClr val="bg1"/>
                </a:solidFill>
                <a:latin typeface="Courier" charset="0"/>
                <a:ea typeface="Courier" charset="0"/>
                <a:cs typeface="Courier" charset="0"/>
              </a:rPr>
              <a:t>java8</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CodeUri</a:t>
            </a:r>
            <a:r>
              <a:rPr lang="en-US" sz="1000" b="1" dirty="0">
                <a:solidFill>
                  <a:schemeClr val="bg1"/>
                </a:solidFill>
                <a:latin typeface="Courier" charset="0"/>
                <a:ea typeface="Courier" charset="0"/>
                <a:cs typeface="Courier" charset="0"/>
              </a:rPr>
              <a:t>: </a:t>
            </a:r>
            <a:r>
              <a:rPr lang="en-US" sz="1000" dirty="0">
                <a:solidFill>
                  <a:schemeClr val="bg1"/>
                </a:solidFill>
                <a:latin typeface="Courier" charset="0"/>
                <a:ea typeface="Courier" charset="0"/>
                <a:cs typeface="Courier" charset="0"/>
              </a:rPr>
              <a:t>./target/sam-local-java-1.0-SNAPSHOT.jar</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Policies: </a:t>
            </a:r>
            <a:r>
              <a:rPr lang="en-US" sz="1000" dirty="0" err="1">
                <a:solidFill>
                  <a:schemeClr val="bg1"/>
                </a:solidFill>
                <a:latin typeface="Courier" charset="0"/>
                <a:ea typeface="Courier" charset="0"/>
                <a:cs typeface="Courier" charset="0"/>
              </a:rPr>
              <a:t>AmazonDynamoDBReadOnlyAccess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Timeout: </a:t>
            </a:r>
            <a:r>
              <a:rPr lang="en-US" sz="1000" dirty="0">
                <a:solidFill>
                  <a:schemeClr val="bg1"/>
                </a:solidFill>
                <a:latin typeface="Courier" charset="0"/>
                <a:ea typeface="Courier" charset="0"/>
                <a:cs typeface="Courier" charset="0"/>
              </a:rPr>
              <a:t>30</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Environment: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Variables: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TABLE_NAME: </a:t>
            </a:r>
            <a:r>
              <a:rPr lang="en-US" sz="1000" dirty="0">
                <a:solidFill>
                  <a:schemeClr val="bg1"/>
                </a:solidFill>
                <a:latin typeface="Courier" charset="0"/>
                <a:ea typeface="Courier" charset="0"/>
                <a:cs typeface="Courier" charset="0"/>
              </a:rPr>
              <a:t>!Ref Table</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Events: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a:t>
            </a:r>
            <a:r>
              <a:rPr lang="en-US" sz="1000" b="1" dirty="0" err="1">
                <a:solidFill>
                  <a:schemeClr val="bg1"/>
                </a:solidFill>
                <a:latin typeface="Courier" charset="0"/>
                <a:ea typeface="Courier" charset="0"/>
                <a:cs typeface="Courier" charset="0"/>
              </a:rPr>
              <a:t>GetResource</a:t>
            </a:r>
            <a:r>
              <a:rPr lang="en-US" sz="1000" b="1" dirty="0">
                <a:solidFill>
                  <a:schemeClr val="bg1"/>
                </a:solidFill>
                <a:latin typeface="Courier" charset="0"/>
                <a:ea typeface="Courier" charset="0"/>
                <a:cs typeface="Courier" charset="0"/>
              </a:rPr>
              <a:t>:</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err="1">
                <a:solidFill>
                  <a:schemeClr val="bg1"/>
                </a:solidFill>
                <a:latin typeface="Courier" charset="0"/>
                <a:ea typeface="Courier" charset="0"/>
                <a:cs typeface="Courier" charset="0"/>
              </a:rPr>
              <a:t>Api</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Properties:</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Path: </a:t>
            </a:r>
            <a:r>
              <a:rPr lang="en-US" sz="1000" dirty="0">
                <a:solidFill>
                  <a:schemeClr val="bg1"/>
                </a:solidFill>
                <a:latin typeface="Courier" charset="0"/>
                <a:ea typeface="Courier" charset="0"/>
                <a:cs typeface="Courier" charset="0"/>
              </a:rPr>
              <a:t>/books</a:t>
            </a:r>
            <a:br>
              <a:rPr lang="en-US" sz="1000" dirty="0">
                <a:solidFill>
                  <a:schemeClr val="bg1"/>
                </a:solidFill>
                <a:latin typeface="Courier" charset="0"/>
                <a:ea typeface="Courier" charset="0"/>
                <a:cs typeface="Courier" charset="0"/>
              </a:rPr>
            </a:br>
            <a:r>
              <a:rPr lang="en-US" sz="1000" dirty="0">
                <a:solidFill>
                  <a:schemeClr val="bg1"/>
                </a:solidFill>
                <a:latin typeface="Courier" charset="0"/>
                <a:ea typeface="Courier" charset="0"/>
                <a:cs typeface="Courier" charset="0"/>
              </a:rPr>
              <a:t>            </a:t>
            </a:r>
            <a:r>
              <a:rPr lang="en-US" sz="1000" b="1" dirty="0">
                <a:solidFill>
                  <a:schemeClr val="bg1"/>
                </a:solidFill>
                <a:latin typeface="Courier" charset="0"/>
                <a:ea typeface="Courier" charset="0"/>
                <a:cs typeface="Courier" charset="0"/>
              </a:rPr>
              <a:t>Method: </a:t>
            </a:r>
            <a:r>
              <a:rPr lang="en-US" sz="1000" dirty="0">
                <a:solidFill>
                  <a:schemeClr val="bg1"/>
                </a:solidFill>
                <a:latin typeface="Courier" charset="0"/>
                <a:ea typeface="Courier" charset="0"/>
                <a:cs typeface="Courier" charset="0"/>
              </a:rPr>
              <a:t>get</a:t>
            </a:r>
            <a:br>
              <a:rPr lang="en-US" sz="1000" dirty="0">
                <a:solidFill>
                  <a:schemeClr val="bg1"/>
                </a:solidFill>
                <a:latin typeface="Courier" charset="0"/>
                <a:ea typeface="Courier" charset="0"/>
                <a:cs typeface="Courier" charset="0"/>
              </a:rPr>
            </a:br>
            <a:br>
              <a:rPr lang="en-US" sz="1000"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Table:</a:t>
            </a:r>
            <a:br>
              <a:rPr lang="en-US" sz="1000" b="1" dirty="0">
                <a:solidFill>
                  <a:schemeClr val="bg1"/>
                </a:solidFill>
                <a:latin typeface="Courier" charset="0"/>
                <a:ea typeface="Courier" charset="0"/>
                <a:cs typeface="Courier" charset="0"/>
              </a:rPr>
            </a:br>
            <a:r>
              <a:rPr lang="en-US" sz="1000" b="1" dirty="0">
                <a:solidFill>
                  <a:schemeClr val="bg1"/>
                </a:solidFill>
                <a:latin typeface="Courier" charset="0"/>
                <a:ea typeface="Courier" charset="0"/>
                <a:cs typeface="Courier" charset="0"/>
              </a:rPr>
              <a:t>  Type: </a:t>
            </a:r>
            <a:r>
              <a:rPr lang="en-US" sz="1000" dirty="0">
                <a:solidFill>
                  <a:schemeClr val="bg1"/>
                </a:solidFill>
                <a:latin typeface="Courier" charset="0"/>
                <a:ea typeface="Courier" charset="0"/>
                <a:cs typeface="Courier" charset="0"/>
              </a:rPr>
              <a:t>AWS::</a:t>
            </a:r>
            <a:r>
              <a:rPr lang="en-US" sz="1000" dirty="0" err="1">
                <a:solidFill>
                  <a:schemeClr val="bg1"/>
                </a:solidFill>
                <a:latin typeface="Courier" charset="0"/>
                <a:ea typeface="Courier" charset="0"/>
                <a:cs typeface="Courier" charset="0"/>
              </a:rPr>
              <a:t>Serverless</a:t>
            </a:r>
            <a:r>
              <a:rPr lang="en-US" sz="1000" dirty="0">
                <a:solidFill>
                  <a:schemeClr val="bg1"/>
                </a:solidFill>
                <a:latin typeface="Courier" charset="0"/>
                <a:ea typeface="Courier" charset="0"/>
                <a:cs typeface="Courier" charset="0"/>
              </a:rPr>
              <a:t>::</a:t>
            </a:r>
            <a:r>
              <a:rPr lang="en-US" sz="1000" dirty="0" err="1">
                <a:solidFill>
                  <a:schemeClr val="bg1"/>
                </a:solidFill>
                <a:latin typeface="Courier" charset="0"/>
                <a:ea typeface="Courier" charset="0"/>
                <a:cs typeface="Courier" charset="0"/>
              </a:rPr>
              <a:t>SimpleTable</a:t>
            </a:r>
            <a:endParaRPr lang="en-US" sz="1000" dirty="0">
              <a:solidFill>
                <a:schemeClr val="bg1"/>
              </a:solidFill>
              <a:latin typeface="Courier" charset="0"/>
              <a:ea typeface="Courier" charset="0"/>
              <a:cs typeface="Courier" charset="0"/>
            </a:endParaRPr>
          </a:p>
        </p:txBody>
      </p:sp>
      <p:sp>
        <p:nvSpPr>
          <p:cNvPr id="5" name="Right Arrow 4"/>
          <p:cNvSpPr/>
          <p:nvPr/>
        </p:nvSpPr>
        <p:spPr>
          <a:xfrm rot="10800000">
            <a:off x="3399942" y="8000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3406810" y="139369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763998" y="200793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2281240" y="2885430"/>
            <a:ext cx="484428" cy="1169551"/>
          </a:xfrm>
          <a:prstGeom prst="rect">
            <a:avLst/>
          </a:prstGeom>
          <a:noFill/>
        </p:spPr>
        <p:txBody>
          <a:bodyPr wrap="none" rtlCol="0">
            <a:spAutoFit/>
          </a:bodyPr>
          <a:lstStyle/>
          <a:p>
            <a:r>
              <a:rPr lang="en-US" sz="7000" dirty="0">
                <a:solidFill>
                  <a:srgbClr val="FF0000"/>
                </a:solidFill>
              </a:rPr>
              <a:t>}</a:t>
            </a:r>
          </a:p>
        </p:txBody>
      </p:sp>
      <p:sp>
        <p:nvSpPr>
          <p:cNvPr id="9" name="Right Arrow 8"/>
          <p:cNvSpPr/>
          <p:nvPr/>
        </p:nvSpPr>
        <p:spPr>
          <a:xfrm rot="10800000">
            <a:off x="2765668" y="3424004"/>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3178657" y="2761219"/>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10800000">
            <a:off x="3383712" y="4157018"/>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06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animBg="1"/>
      <p:bldP spid="10" grpId="0" animBg="1"/>
      <p:bldP spid="10" grpId="1" animBg="1"/>
      <p:bldP spid="11" grpId="0" animBg="1"/>
      <p:bldP spid="11" grpId="1" animBg="1"/>
      <p:bldP spid="11" grpId="2"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Commands</a:t>
            </a:r>
          </a:p>
        </p:txBody>
      </p:sp>
      <p:sp>
        <p:nvSpPr>
          <p:cNvPr id="3" name="Content Placeholder 2"/>
          <p:cNvSpPr>
            <a:spLocks noGrp="1"/>
          </p:cNvSpPr>
          <p:nvPr>
            <p:ph idx="1"/>
          </p:nvPr>
        </p:nvSpPr>
        <p:spPr/>
        <p:txBody>
          <a:bodyPr/>
          <a:lstStyle/>
          <a:p>
            <a:r>
              <a:rPr lang="en-US" dirty="0"/>
              <a:t>Package</a:t>
            </a:r>
          </a:p>
          <a:p>
            <a:r>
              <a:rPr lang="en-US" dirty="0"/>
              <a:t>	</a:t>
            </a:r>
            <a:r>
              <a:rPr lang="en-US" sz="1800" dirty="0"/>
              <a:t>Creates a deployment package (</a:t>
            </a:r>
            <a:r>
              <a:rPr lang="en-US" sz="1800" dirty="0">
                <a:latin typeface="Courier" charset="0"/>
                <a:ea typeface="Courier" charset="0"/>
                <a:cs typeface="Courier" charset="0"/>
              </a:rPr>
              <a:t>.zip</a:t>
            </a:r>
            <a:r>
              <a:rPr lang="en-US" sz="1800" dirty="0"/>
              <a:t> file)</a:t>
            </a:r>
          </a:p>
          <a:p>
            <a:r>
              <a:rPr lang="en-US" sz="1800" dirty="0"/>
              <a:t>	Uploads deployment package to an S3 bucket</a:t>
            </a:r>
          </a:p>
          <a:p>
            <a:r>
              <a:rPr lang="en-US" sz="1800" dirty="0"/>
              <a:t>	Adds a </a:t>
            </a:r>
            <a:r>
              <a:rPr lang="en-US" sz="1800" dirty="0" err="1">
                <a:latin typeface="Courier" charset="0"/>
                <a:ea typeface="Courier" charset="0"/>
                <a:cs typeface="Courier" charset="0"/>
              </a:rPr>
              <a:t>CodeUri</a:t>
            </a:r>
            <a:r>
              <a:rPr lang="en-US" sz="1800" dirty="0"/>
              <a:t> property with S3 URI</a:t>
            </a:r>
          </a:p>
          <a:p>
            <a:r>
              <a:rPr lang="en-US" dirty="0"/>
              <a:t>Deploy</a:t>
            </a:r>
          </a:p>
          <a:p>
            <a:r>
              <a:rPr lang="en-US" sz="1800" dirty="0"/>
              <a:t>	Creates </a:t>
            </a:r>
            <a:r>
              <a:rPr lang="en-US" sz="1800" dirty="0" err="1"/>
              <a:t>CloudFormation</a:t>
            </a:r>
            <a:r>
              <a:rPr lang="en-US" sz="1800" dirty="0"/>
              <a:t> resources</a:t>
            </a:r>
          </a:p>
        </p:txBody>
      </p:sp>
    </p:spTree>
    <p:extLst>
      <p:ext uri="{BB962C8B-B14F-4D97-AF65-F5344CB8AC3E}">
        <p14:creationId xmlns:p14="http://schemas.microsoft.com/office/powerpoint/2010/main" val="11038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Local</a:t>
            </a:r>
          </a:p>
        </p:txBody>
      </p:sp>
      <p:sp>
        <p:nvSpPr>
          <p:cNvPr id="3" name="Content Placeholder 2"/>
          <p:cNvSpPr>
            <a:spLocks noGrp="1"/>
          </p:cNvSpPr>
          <p:nvPr>
            <p:ph idx="1"/>
          </p:nvPr>
        </p:nvSpPr>
        <p:spPr>
          <a:xfrm>
            <a:off x="3480621" y="824666"/>
            <a:ext cx="5486400" cy="3553926"/>
          </a:xfrm>
        </p:spPr>
        <p:txBody>
          <a:bodyPr/>
          <a:lstStyle/>
          <a:p>
            <a:pPr marL="342900" indent="-342900">
              <a:buFont typeface="Arial" charset="0"/>
              <a:buChar char="•"/>
            </a:pPr>
            <a:r>
              <a:rPr lang="en-US" dirty="0"/>
              <a:t>CLI for local testing of </a:t>
            </a:r>
            <a:r>
              <a:rPr lang="en-US" dirty="0" err="1"/>
              <a:t>Serverless</a:t>
            </a:r>
            <a:r>
              <a:rPr lang="en-US" dirty="0"/>
              <a:t> apps</a:t>
            </a:r>
          </a:p>
          <a:p>
            <a:pPr marL="342900" indent="-342900">
              <a:buFont typeface="Arial" charset="0"/>
              <a:buChar char="•"/>
            </a:pPr>
            <a:r>
              <a:rPr lang="en-US" dirty="0"/>
              <a:t>Works with Lambda functions and “proxy style” APIs</a:t>
            </a:r>
          </a:p>
          <a:p>
            <a:pPr marL="342900" indent="-342900">
              <a:buFont typeface="Arial" charset="0"/>
              <a:buChar char="•"/>
            </a:pPr>
            <a:r>
              <a:rPr lang="en-US" dirty="0"/>
              <a:t>Response object and function logs available on your local machine</a:t>
            </a:r>
          </a:p>
          <a:p>
            <a:pPr marL="342900" indent="-342900">
              <a:buFont typeface="Arial" charset="0"/>
              <a:buChar char="•"/>
            </a:pPr>
            <a:r>
              <a:rPr lang="en-US" dirty="0"/>
              <a:t>Currently supports Java, </a:t>
            </a:r>
            <a:r>
              <a:rPr lang="en-US" dirty="0" err="1"/>
              <a:t>Node.js</a:t>
            </a:r>
            <a:r>
              <a:rPr lang="en-US" dirty="0"/>
              <a:t> and Python</a:t>
            </a:r>
          </a:p>
          <a:p>
            <a:pPr marL="342900" indent="-342900">
              <a:buFont typeface="Arial" charset="0"/>
              <a:buChar char="•"/>
            </a:pPr>
            <a:r>
              <a:rPr lang="en-US" dirty="0"/>
              <a:t>Accepting PRs</a:t>
            </a:r>
          </a:p>
        </p:txBody>
      </p:sp>
      <p:pic>
        <p:nvPicPr>
          <p:cNvPr id="4" name="Picture 3"/>
          <p:cNvPicPr>
            <a:picLocks noChangeAspect="1"/>
          </p:cNvPicPr>
          <p:nvPr/>
        </p:nvPicPr>
        <p:blipFill>
          <a:blip r:embed="rId3"/>
          <a:stretch>
            <a:fillRect/>
          </a:stretch>
        </p:blipFill>
        <p:spPr>
          <a:xfrm>
            <a:off x="206682" y="1773497"/>
            <a:ext cx="2978970" cy="1976075"/>
          </a:xfrm>
          <a:prstGeom prst="rect">
            <a:avLst/>
          </a:prstGeom>
        </p:spPr>
      </p:pic>
      <p:sp>
        <p:nvSpPr>
          <p:cNvPr id="5" name="Rectangle 4"/>
          <p:cNvSpPr/>
          <p:nvPr/>
        </p:nvSpPr>
        <p:spPr>
          <a:xfrm>
            <a:off x="336789" y="4378592"/>
            <a:ext cx="4442242" cy="369332"/>
          </a:xfrm>
          <a:prstGeom prst="rect">
            <a:avLst/>
          </a:prstGeom>
        </p:spPr>
        <p:txBody>
          <a:bodyPr wrap="non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aws</a:t>
            </a:r>
            <a:r>
              <a:rPr lang="en-US" dirty="0">
                <a:solidFill>
                  <a:schemeClr val="bg1"/>
                </a:solidFill>
              </a:rPr>
              <a:t>-</a:t>
            </a:r>
            <a:r>
              <a:rPr lang="en-US" dirty="0" err="1">
                <a:solidFill>
                  <a:schemeClr val="bg1"/>
                </a:solidFill>
              </a:rPr>
              <a:t>sam</a:t>
            </a:r>
            <a:r>
              <a:rPr lang="en-US" dirty="0">
                <a:solidFill>
                  <a:schemeClr val="bg1"/>
                </a:solidFill>
              </a:rPr>
              <a:t>-local</a:t>
            </a:r>
          </a:p>
        </p:txBody>
      </p:sp>
    </p:spTree>
    <p:extLst>
      <p:ext uri="{BB962C8B-B14F-4D97-AF65-F5344CB8AC3E}">
        <p14:creationId xmlns:p14="http://schemas.microsoft.com/office/powerpoint/2010/main" val="20910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92FF8E-C82D-C84B-9B80-E145967248B2}"/>
              </a:ext>
            </a:extLst>
          </p:cNvPr>
          <p:cNvSpPr>
            <a:spLocks noGrp="1"/>
          </p:cNvSpPr>
          <p:nvPr>
            <p:ph sz="quarter" idx="10"/>
          </p:nvPr>
        </p:nvSpPr>
        <p:spPr/>
        <p:txBody>
          <a:bodyPr/>
          <a:lstStyle/>
          <a:p>
            <a:r>
              <a:rPr lang="en-US" dirty="0"/>
              <a:t>Lambda Functions with SAM</a:t>
            </a:r>
          </a:p>
        </p:txBody>
      </p:sp>
    </p:spTree>
    <p:extLst>
      <p:ext uri="{BB962C8B-B14F-4D97-AF65-F5344CB8AC3E}">
        <p14:creationId xmlns:p14="http://schemas.microsoft.com/office/powerpoint/2010/main" val="24016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661E0D-6A0D-4848-8E75-2043CBE763EB}"/>
              </a:ext>
            </a:extLst>
          </p:cNvPr>
          <p:cNvSpPr>
            <a:spLocks noGrp="1"/>
          </p:cNvSpPr>
          <p:nvPr>
            <p:ph sz="quarter" idx="10"/>
          </p:nvPr>
        </p:nvSpPr>
        <p:spPr/>
        <p:txBody>
          <a:bodyPr/>
          <a:lstStyle/>
          <a:p>
            <a:r>
              <a:rPr lang="en-US" dirty="0"/>
              <a:t>Test and Debug Lambda</a:t>
            </a:r>
          </a:p>
          <a:p>
            <a:r>
              <a:rPr lang="en-US" dirty="0"/>
              <a:t>with Cloud9</a:t>
            </a:r>
          </a:p>
        </p:txBody>
      </p:sp>
    </p:spTree>
    <p:extLst>
      <p:ext uri="{BB962C8B-B14F-4D97-AF65-F5344CB8AC3E}">
        <p14:creationId xmlns:p14="http://schemas.microsoft.com/office/powerpoint/2010/main" val="18818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58653" y="1355051"/>
            <a:ext cx="3946451" cy="1884227"/>
          </a:xfrm>
          <a:prstGeom prst="rect">
            <a:avLst/>
          </a:prstGeom>
        </p:spPr>
      </p:pic>
      <p:sp>
        <p:nvSpPr>
          <p:cNvPr id="4" name="Title 3"/>
          <p:cNvSpPr>
            <a:spLocks noGrp="1"/>
          </p:cNvSpPr>
          <p:nvPr>
            <p:ph type="title"/>
          </p:nvPr>
        </p:nvSpPr>
        <p:spPr/>
        <p:txBody>
          <a:bodyPr/>
          <a:lstStyle/>
          <a:p>
            <a:r>
              <a:rPr lang="en-US" dirty="0"/>
              <a:t>App Monitoring with AWS X-Ray and </a:t>
            </a:r>
            <a:r>
              <a:rPr lang="en-US" dirty="0" err="1"/>
              <a:t>Serverless</a:t>
            </a:r>
            <a:endParaRPr lang="en-US" dirty="0"/>
          </a:p>
        </p:txBody>
      </p:sp>
      <p:sp>
        <p:nvSpPr>
          <p:cNvPr id="5" name="Content Placeholder 2"/>
          <p:cNvSpPr>
            <a:spLocks noGrp="1"/>
          </p:cNvSpPr>
          <p:nvPr>
            <p:ph sz="quarter" idx="4294967295"/>
          </p:nvPr>
        </p:nvSpPr>
        <p:spPr>
          <a:xfrm>
            <a:off x="0" y="1225550"/>
            <a:ext cx="5530850" cy="1604963"/>
          </a:xfrm>
        </p:spPr>
        <p:txBody>
          <a:bodyPr>
            <a:noAutofit/>
          </a:bodyPr>
          <a:lstStyle/>
          <a:p>
            <a:pPr marL="342900" indent="-342900">
              <a:spcBef>
                <a:spcPts val="0"/>
              </a:spcBef>
              <a:spcAft>
                <a:spcPts val="1200"/>
              </a:spcAft>
              <a:buFont typeface="Arial" charset="0"/>
              <a:buChar char="•"/>
            </a:pPr>
            <a:r>
              <a:rPr lang="en-US" sz="2000" dirty="0"/>
              <a:t>Lambda instruments incoming requests for all supported languages</a:t>
            </a:r>
          </a:p>
          <a:p>
            <a:pPr marL="342900" indent="-342900">
              <a:spcBef>
                <a:spcPts val="0"/>
              </a:spcBef>
              <a:spcAft>
                <a:spcPts val="1200"/>
              </a:spcAft>
              <a:buFont typeface="Arial" charset="0"/>
              <a:buChar char="•"/>
            </a:pPr>
            <a:r>
              <a:rPr lang="en-US" sz="2000" dirty="0"/>
              <a:t>Lambda runs the X-Ray daemon on all languages with an SDK</a:t>
            </a:r>
          </a:p>
        </p:txBody>
      </p:sp>
      <p:pic>
        <p:nvPicPr>
          <p:cNvPr id="7" name="Picture 6"/>
          <p:cNvPicPr>
            <a:picLocks noChangeAspect="1"/>
          </p:cNvPicPr>
          <p:nvPr/>
        </p:nvPicPr>
        <p:blipFill>
          <a:blip r:embed="rId4"/>
          <a:stretch>
            <a:fillRect/>
          </a:stretch>
        </p:blipFill>
        <p:spPr>
          <a:xfrm>
            <a:off x="6778977" y="3525877"/>
            <a:ext cx="1548945" cy="488656"/>
          </a:xfrm>
          <a:prstGeom prst="rect">
            <a:avLst/>
          </a:prstGeom>
        </p:spPr>
      </p:pic>
      <p:sp>
        <p:nvSpPr>
          <p:cNvPr id="6" name="Content Placeholder 1"/>
          <p:cNvSpPr txBox="1">
            <a:spLocks/>
          </p:cNvSpPr>
          <p:nvPr/>
        </p:nvSpPr>
        <p:spPr>
          <a:xfrm>
            <a:off x="336789" y="3239278"/>
            <a:ext cx="6280321" cy="1105571"/>
          </a:xfrm>
          <a:prstGeom prst="rect">
            <a:avLst/>
          </a:prstGeom>
          <a:ln w="12700">
            <a:solidFill>
              <a:schemeClr val="tx1"/>
            </a:solidFill>
          </a:ln>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solidFill>
                  <a:srgbClr val="FCB64C"/>
                </a:solidFill>
                <a:latin typeface="Anonymous Pro for Powerline" charset="0"/>
                <a:ea typeface="Anonymous Pro for Powerline" charset="0"/>
                <a:cs typeface="Anonymous Pro for Powerline" charset="0"/>
              </a:rPr>
              <a:t>var</a:t>
            </a:r>
            <a:r>
              <a:rPr lang="en-US" sz="1400" dirty="0">
                <a:solidFill>
                  <a:srgbClr val="FCB64C"/>
                </a:solidFill>
                <a:latin typeface="Anonymous Pro for Powerline" charset="0"/>
                <a:ea typeface="Anonymous Pro for Powerline" charset="0"/>
                <a:cs typeface="Anonymous Pro for Powerline" charset="0"/>
              </a:rPr>
              <a:t> AWSXRay = require(‘aws-xray-sdk-core‘);</a:t>
            </a:r>
          </a:p>
          <a:p>
            <a:r>
              <a:rPr lang="en-US" sz="1400" dirty="0">
                <a:solidFill>
                  <a:srgbClr val="FCB64C"/>
                </a:solidFill>
                <a:latin typeface="Anonymous Pro for Powerline" charset="0"/>
                <a:ea typeface="Anonymous Pro for Powerline" charset="0"/>
                <a:cs typeface="Anonymous Pro for Powerline" charset="0"/>
              </a:rPr>
              <a:t>AWSXRay.middleware.setSamplingRules(‘sampling-rules.json’);</a:t>
            </a:r>
          </a:p>
          <a:p>
            <a:r>
              <a:rPr lang="en-US" sz="1400" dirty="0">
                <a:solidFill>
                  <a:srgbClr val="FCB64C"/>
                </a:solidFill>
                <a:latin typeface="Anonymous Pro for Powerline" charset="0"/>
                <a:ea typeface="Anonymous Pro for Powerline" charset="0"/>
                <a:cs typeface="Anonymous Pro for Powerline" charset="0"/>
              </a:rPr>
              <a:t>var AWS = AWSXRay.captureAWS(require(‘aws-sdk’));</a:t>
            </a:r>
          </a:p>
          <a:p>
            <a:r>
              <a:rPr lang="en-US" sz="1400" dirty="0">
                <a:solidFill>
                  <a:srgbClr val="FCB64C"/>
                </a:solidFill>
                <a:latin typeface="Anonymous Pro for Powerline" charset="0"/>
                <a:ea typeface="Anonymous Pro for Powerline" charset="0"/>
                <a:cs typeface="Anonymous Pro for Powerline" charset="0"/>
              </a:rPr>
              <a:t>S3Client = AWS.S3();</a:t>
            </a:r>
          </a:p>
          <a:p>
            <a:endParaRPr lang="en-US" sz="1400" dirty="0">
              <a:solidFill>
                <a:srgbClr val="FCB64C"/>
              </a:solidFill>
              <a:latin typeface="Anonymous Pro for Powerline" charset="0"/>
              <a:ea typeface="Anonymous Pro for Powerline" charset="0"/>
              <a:cs typeface="Anonymous Pro for Powerline" charset="0"/>
            </a:endParaRPr>
          </a:p>
        </p:txBody>
      </p:sp>
    </p:spTree>
    <p:extLst>
      <p:ext uri="{BB962C8B-B14F-4D97-AF65-F5344CB8AC3E}">
        <p14:creationId xmlns:p14="http://schemas.microsoft.com/office/powerpoint/2010/main" val="1894307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Trace Example</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280849"/>
            <a:ext cx="8454102" cy="2823538"/>
          </a:xfrm>
          <a:prstGeom prst="rect">
            <a:avLst/>
          </a:prstGeom>
        </p:spPr>
      </p:pic>
    </p:spTree>
    <p:extLst>
      <p:ext uri="{BB962C8B-B14F-4D97-AF65-F5344CB8AC3E}">
        <p14:creationId xmlns:p14="http://schemas.microsoft.com/office/powerpoint/2010/main" val="95522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03BD79-4832-BB4C-AC4D-33B62C15255F}"/>
              </a:ext>
            </a:extLst>
          </p:cNvPr>
          <p:cNvSpPr>
            <a:spLocks noGrp="1"/>
          </p:cNvSpPr>
          <p:nvPr>
            <p:ph sz="quarter" idx="10"/>
          </p:nvPr>
        </p:nvSpPr>
        <p:spPr/>
        <p:txBody>
          <a:bodyPr/>
          <a:lstStyle/>
          <a:p>
            <a:r>
              <a:rPr lang="en-US" dirty="0"/>
              <a:t>Monitoring Lambda </a:t>
            </a:r>
            <a:br>
              <a:rPr lang="en-US" dirty="0"/>
            </a:br>
            <a:r>
              <a:rPr lang="en-US" dirty="0"/>
              <a:t>with AWS X-Ray</a:t>
            </a:r>
          </a:p>
        </p:txBody>
      </p:sp>
    </p:spTree>
    <p:extLst>
      <p:ext uri="{BB962C8B-B14F-4D97-AF65-F5344CB8AC3E}">
        <p14:creationId xmlns:p14="http://schemas.microsoft.com/office/powerpoint/2010/main" val="4249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378094-FE2C-0244-BA4A-E16775C8092C}"/>
              </a:ext>
            </a:extLst>
          </p:cNvPr>
          <p:cNvSpPr>
            <a:spLocks noGrp="1"/>
          </p:cNvSpPr>
          <p:nvPr>
            <p:ph type="title"/>
          </p:nvPr>
        </p:nvSpPr>
        <p:spPr/>
        <p:txBody>
          <a:bodyPr/>
          <a:lstStyle/>
          <a:p>
            <a:r>
              <a:rPr lang="en-US" dirty="0"/>
              <a:t>Composing Lambda Functions</a:t>
            </a:r>
          </a:p>
        </p:txBody>
      </p:sp>
    </p:spTree>
    <p:extLst>
      <p:ext uri="{BB962C8B-B14F-4D97-AF65-F5344CB8AC3E}">
        <p14:creationId xmlns:p14="http://schemas.microsoft.com/office/powerpoint/2010/main" val="1083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lumMod val="85000"/>
                  </a:schemeClr>
                </a:solidFill>
              </a:rPr>
              <a:t>Event Processing</a:t>
            </a:r>
          </a:p>
        </p:txBody>
      </p:sp>
      <p:pic>
        <p:nvPicPr>
          <p:cNvPr id="46" name="Picture 45"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7873" y="1604488"/>
            <a:ext cx="731520" cy="731520"/>
          </a:xfrm>
          <a:prstGeom prst="rect">
            <a:avLst/>
          </a:prstGeom>
        </p:spPr>
      </p:pic>
      <p:pic>
        <p:nvPicPr>
          <p:cNvPr id="77" name="Picture 76"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4000" y="1601152"/>
            <a:ext cx="731520" cy="731520"/>
          </a:xfrm>
          <a:prstGeom prst="rect">
            <a:avLst/>
          </a:prstGeom>
        </p:spPr>
      </p:pic>
      <p:sp>
        <p:nvSpPr>
          <p:cNvPr id="78" name="TextBox 77"/>
          <p:cNvSpPr txBox="1"/>
          <p:nvPr/>
        </p:nvSpPr>
        <p:spPr>
          <a:xfrm>
            <a:off x="3984003"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A</a:t>
            </a:r>
          </a:p>
        </p:txBody>
      </p:sp>
      <p:cxnSp>
        <p:nvCxnSpPr>
          <p:cNvPr id="79" name="Straight Arrow Connector 78"/>
          <p:cNvCxnSpPr>
            <a:endCxn id="46" idx="1"/>
          </p:cNvCxnSpPr>
          <p:nvPr/>
        </p:nvCxnSpPr>
        <p:spPr>
          <a:xfrm flipV="1">
            <a:off x="4615520" y="1970248"/>
            <a:ext cx="1132353" cy="39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5850287"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B</a:t>
            </a:r>
          </a:p>
        </p:txBody>
      </p:sp>
      <p:pic>
        <p:nvPicPr>
          <p:cNvPr id="38" name="Picture 37" descr="EC2-Instanc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59250" y="1604488"/>
            <a:ext cx="731520" cy="731520"/>
          </a:xfrm>
          <a:prstGeom prst="rect">
            <a:avLst/>
          </a:prstGeom>
        </p:spPr>
      </p:pic>
      <p:sp>
        <p:nvSpPr>
          <p:cNvPr id="39" name="TextBox 38"/>
          <p:cNvSpPr txBox="1"/>
          <p:nvPr/>
        </p:nvSpPr>
        <p:spPr>
          <a:xfrm>
            <a:off x="7561664" y="1821115"/>
            <a:ext cx="526692" cy="276999"/>
          </a:xfrm>
          <a:prstGeom prst="rect">
            <a:avLst/>
          </a:prstGeom>
          <a:noFill/>
        </p:spPr>
        <p:txBody>
          <a:bodyPr wrap="square" lIns="0" tIns="0" rIns="0" bIns="0" rtlCol="0">
            <a:spAutoFit/>
          </a:bodyPr>
          <a:lstStyle/>
          <a:p>
            <a:pPr algn="ctr"/>
            <a:r>
              <a:rPr lang="en-US" dirty="0">
                <a:solidFill>
                  <a:schemeClr val="bg1">
                    <a:lumMod val="85000"/>
                  </a:schemeClr>
                </a:solidFill>
                <a:latin typeface="Helvetica Neue"/>
                <a:cs typeface="Helvetica Neue"/>
              </a:rPr>
              <a:t>C</a:t>
            </a:r>
          </a:p>
        </p:txBody>
      </p:sp>
      <p:cxnSp>
        <p:nvCxnSpPr>
          <p:cNvPr id="40" name="Straight Arrow Connector 39"/>
          <p:cNvCxnSpPr>
            <a:stCxn id="46" idx="3"/>
            <a:endCxn id="38" idx="1"/>
          </p:cNvCxnSpPr>
          <p:nvPr/>
        </p:nvCxnSpPr>
        <p:spPr>
          <a:xfrm>
            <a:off x="6479393" y="1970248"/>
            <a:ext cx="979857" cy="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39859" y="1774802"/>
            <a:ext cx="2570191" cy="369332"/>
          </a:xfrm>
          <a:prstGeom prst="rect">
            <a:avLst/>
          </a:prstGeom>
          <a:noFill/>
        </p:spPr>
        <p:txBody>
          <a:bodyPr wrap="none" rtlCol="0">
            <a:spAutoFit/>
          </a:bodyPr>
          <a:lstStyle/>
          <a:p>
            <a:r>
              <a:rPr lang="en-US" dirty="0">
                <a:solidFill>
                  <a:schemeClr val="bg1">
                    <a:lumMod val="85000"/>
                  </a:schemeClr>
                </a:solidFill>
              </a:rPr>
              <a:t>Event A on B triggers C</a:t>
            </a:r>
          </a:p>
        </p:txBody>
      </p:sp>
      <p:sp>
        <p:nvSpPr>
          <p:cNvPr id="43" name="Right Arrow 42"/>
          <p:cNvSpPr/>
          <p:nvPr/>
        </p:nvSpPr>
        <p:spPr>
          <a:xfrm>
            <a:off x="2634581" y="3327893"/>
            <a:ext cx="1349422"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4" name="Right Arrow 43"/>
          <p:cNvSpPr/>
          <p:nvPr/>
        </p:nvSpPr>
        <p:spPr>
          <a:xfrm>
            <a:off x="5123472" y="3326514"/>
            <a:ext cx="1502458" cy="1138255"/>
          </a:xfrm>
          <a:prstGeom prst="rightArrow">
            <a:avLst/>
          </a:prstGeom>
          <a:solidFill>
            <a:schemeClr val="bg1">
              <a:lumMod val="20000"/>
              <a:lumOff val="80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85000"/>
                </a:schemeClr>
              </a:solidFill>
            </a:endParaRPr>
          </a:p>
        </p:txBody>
      </p:sp>
      <p:sp>
        <p:nvSpPr>
          <p:cNvPr id="45" name="TextBox 44"/>
          <p:cNvSpPr txBox="1"/>
          <p:nvPr/>
        </p:nvSpPr>
        <p:spPr>
          <a:xfrm>
            <a:off x="1102636" y="3763564"/>
            <a:ext cx="1210588" cy="338554"/>
          </a:xfrm>
          <a:prstGeom prst="rect">
            <a:avLst/>
          </a:prstGeom>
          <a:noFill/>
        </p:spPr>
        <p:txBody>
          <a:bodyPr wrap="none" rtlCol="0">
            <a:spAutoFit/>
          </a:bodyPr>
          <a:lstStyle/>
          <a:p>
            <a:r>
              <a:rPr lang="en-US" sz="1600" b="1">
                <a:solidFill>
                  <a:schemeClr val="bg1">
                    <a:lumMod val="85000"/>
                  </a:schemeClr>
                </a:solidFill>
              </a:rPr>
              <a:t>Invocation</a:t>
            </a:r>
            <a:endParaRPr lang="en-US" sz="1600" b="1" dirty="0">
              <a:solidFill>
                <a:schemeClr val="bg1">
                  <a:lumMod val="85000"/>
                </a:schemeClr>
              </a:solidFill>
            </a:endParaRPr>
          </a:p>
        </p:txBody>
      </p:sp>
      <p:grpSp>
        <p:nvGrpSpPr>
          <p:cNvPr id="47" name="Group 2822"/>
          <p:cNvGrpSpPr/>
          <p:nvPr/>
        </p:nvGrpSpPr>
        <p:grpSpPr>
          <a:xfrm>
            <a:off x="4166588" y="3530311"/>
            <a:ext cx="738460" cy="772877"/>
            <a:chOff x="0" y="0"/>
            <a:chExt cx="1394170" cy="1394170"/>
          </a:xfrm>
        </p:grpSpPr>
        <p:sp>
          <p:nvSpPr>
            <p:cNvPr id="48"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85000"/>
                  </a:schemeClr>
                </a:solidFill>
              </a:endParaRPr>
            </a:p>
          </p:txBody>
        </p:sp>
        <p:pic>
          <p:nvPicPr>
            <p:cNvPr id="49" name="image11.pdf"/>
            <p:cNvPicPr/>
            <p:nvPr/>
          </p:nvPicPr>
          <p:blipFill>
            <a:blip r:embed="rId4"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50" name="TextBox 49"/>
          <p:cNvSpPr txBox="1"/>
          <p:nvPr/>
        </p:nvSpPr>
        <p:spPr>
          <a:xfrm>
            <a:off x="3817543" y="4437623"/>
            <a:ext cx="1563311" cy="276999"/>
          </a:xfrm>
          <a:prstGeom prst="rect">
            <a:avLst/>
          </a:prstGeom>
          <a:noFill/>
        </p:spPr>
        <p:txBody>
          <a:bodyPr wrap="square" rtlCol="0">
            <a:spAutoFit/>
          </a:bodyPr>
          <a:lstStyle/>
          <a:p>
            <a:pPr algn="ctr"/>
            <a:r>
              <a:rPr lang="en-US" sz="1200" b="1" dirty="0">
                <a:solidFill>
                  <a:schemeClr val="bg1">
                    <a:lumMod val="85000"/>
                  </a:schemeClr>
                </a:solidFill>
              </a:rPr>
              <a:t>Lambda functions</a:t>
            </a:r>
          </a:p>
        </p:txBody>
      </p:sp>
      <p:sp>
        <p:nvSpPr>
          <p:cNvPr id="51" name="TextBox 50"/>
          <p:cNvSpPr txBox="1"/>
          <p:nvPr/>
        </p:nvSpPr>
        <p:spPr>
          <a:xfrm>
            <a:off x="7034044" y="3728116"/>
            <a:ext cx="822661" cy="338554"/>
          </a:xfrm>
          <a:prstGeom prst="rect">
            <a:avLst/>
          </a:prstGeom>
          <a:noFill/>
        </p:spPr>
        <p:txBody>
          <a:bodyPr wrap="none" rtlCol="0">
            <a:spAutoFit/>
          </a:bodyPr>
          <a:lstStyle/>
          <a:p>
            <a:r>
              <a:rPr lang="en-US" sz="1600" b="1" dirty="0">
                <a:solidFill>
                  <a:schemeClr val="bg1">
                    <a:lumMod val="85000"/>
                  </a:schemeClr>
                </a:solidFill>
              </a:rPr>
              <a:t>Action</a:t>
            </a:r>
          </a:p>
        </p:txBody>
      </p:sp>
      <p:cxnSp>
        <p:nvCxnSpPr>
          <p:cNvPr id="53" name="Straight Connector 52"/>
          <p:cNvCxnSpPr/>
          <p:nvPr/>
        </p:nvCxnSpPr>
        <p:spPr>
          <a:xfrm flipV="1">
            <a:off x="749508" y="2968052"/>
            <a:ext cx="7792585" cy="7496"/>
          </a:xfrm>
          <a:prstGeom prst="line">
            <a:avLst/>
          </a:prstGeom>
          <a:ln>
            <a:solidFill>
              <a:schemeClr val="bg1">
                <a:lumMod val="20000"/>
                <a:lumOff val="8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60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5" grpId="0"/>
      <p:bldP spid="39" grpId="0"/>
      <p:bldP spid="42" grpId="0"/>
      <p:bldP spid="43" grpId="0" animBg="1"/>
      <p:bldP spid="44" grpId="0" animBg="1"/>
      <p:bldP spid="45"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Application Code</a:t>
            </a:r>
          </a:p>
        </p:txBody>
      </p:sp>
    </p:spTree>
    <p:extLst>
      <p:ext uri="{BB962C8B-B14F-4D97-AF65-F5344CB8AC3E}">
        <p14:creationId xmlns:p14="http://schemas.microsoft.com/office/powerpoint/2010/main" val="370380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platform</a:t>
            </a:r>
          </a:p>
        </p:txBody>
      </p:sp>
      <p:sp>
        <p:nvSpPr>
          <p:cNvPr id="4" name="Rectangle 3"/>
          <p:cNvSpPr/>
          <p:nvPr/>
        </p:nvSpPr>
        <p:spPr>
          <a:xfrm>
            <a:off x="398751" y="2165639"/>
            <a:ext cx="868010"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S3 event notifications</a:t>
            </a:r>
          </a:p>
        </p:txBody>
      </p:sp>
      <p:sp>
        <p:nvSpPr>
          <p:cNvPr id="5" name="Rectangle 4"/>
          <p:cNvSpPr/>
          <p:nvPr/>
        </p:nvSpPr>
        <p:spPr>
          <a:xfrm>
            <a:off x="1140290" y="2165639"/>
            <a:ext cx="864744"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DynamoDB</a:t>
            </a:r>
            <a:r>
              <a:rPr lang="en-US" sz="900" dirty="0">
                <a:solidFill>
                  <a:schemeClr val="bg1">
                    <a:lumMod val="95000"/>
                  </a:schemeClr>
                </a:solidFill>
                <a:latin typeface="Arial"/>
                <a:cs typeface="Arial"/>
              </a:rPr>
              <a:t> Streams</a:t>
            </a:r>
          </a:p>
        </p:txBody>
      </p:sp>
      <p:sp>
        <p:nvSpPr>
          <p:cNvPr id="6" name="Rectangle 5"/>
          <p:cNvSpPr/>
          <p:nvPr/>
        </p:nvSpPr>
        <p:spPr>
          <a:xfrm>
            <a:off x="1979358" y="2174107"/>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Kinesis events</a:t>
            </a:r>
          </a:p>
        </p:txBody>
      </p:sp>
      <p:sp>
        <p:nvSpPr>
          <p:cNvPr id="7" name="Rectangle 6"/>
          <p:cNvSpPr/>
          <p:nvPr/>
        </p:nvSpPr>
        <p:spPr>
          <a:xfrm>
            <a:off x="1959214" y="303716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Cognito events</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721" y="1731182"/>
            <a:ext cx="431907" cy="4294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8938" y="1717673"/>
            <a:ext cx="431907" cy="42940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2134" y="1717673"/>
            <a:ext cx="431907" cy="429400"/>
          </a:xfrm>
          <a:prstGeom prst="rect">
            <a:avLst/>
          </a:prstGeom>
        </p:spPr>
      </p:pic>
      <p:sp>
        <p:nvSpPr>
          <p:cNvPr id="12" name="Rectangle 11"/>
          <p:cNvSpPr/>
          <p:nvPr/>
        </p:nvSpPr>
        <p:spPr>
          <a:xfrm>
            <a:off x="545182" y="3057702"/>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SNS events</a:t>
            </a:r>
          </a:p>
        </p:txBody>
      </p:sp>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927" y="2586711"/>
            <a:ext cx="431907" cy="429400"/>
          </a:xfrm>
          <a:prstGeom prst="rect">
            <a:avLst/>
          </a:prstGeom>
        </p:spPr>
      </p:pic>
      <p:sp>
        <p:nvSpPr>
          <p:cNvPr id="14" name="Rectangle 13"/>
          <p:cNvSpPr/>
          <p:nvPr/>
        </p:nvSpPr>
        <p:spPr>
          <a:xfrm>
            <a:off x="1202076" y="3962975"/>
            <a:ext cx="620784"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Custom events</a:t>
            </a:r>
          </a:p>
        </p:txBody>
      </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4836" y="3531847"/>
            <a:ext cx="431907" cy="429400"/>
          </a:xfrm>
          <a:prstGeom prst="rect">
            <a:avLst/>
          </a:prstGeom>
        </p:spPr>
      </p:pic>
      <p:pic>
        <p:nvPicPr>
          <p:cNvPr id="16" name="Picture 15" descr="iPhone-Mobile.pn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flipH="1">
            <a:off x="912219" y="3845434"/>
            <a:ext cx="133739" cy="249747"/>
          </a:xfrm>
          <a:prstGeom prst="rect">
            <a:avLst/>
          </a:prstGeom>
        </p:spPr>
      </p:pic>
      <p:pic>
        <p:nvPicPr>
          <p:cNvPr id="17" name="Picture 16" descr="Kindle-Fire-HD.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flipH="1">
            <a:off x="805356" y="3522420"/>
            <a:ext cx="347463" cy="263222"/>
          </a:xfrm>
          <a:prstGeom prst="rect">
            <a:avLst/>
          </a:prstGeom>
        </p:spPr>
      </p:pic>
      <p:pic>
        <p:nvPicPr>
          <p:cNvPr id="18" name="Picture 17" descr="Browers-Chrome.png"/>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flipH="1">
            <a:off x="407877" y="3546198"/>
            <a:ext cx="319420" cy="234360"/>
          </a:xfrm>
          <a:prstGeom prst="rect">
            <a:avLst/>
          </a:prstGeom>
        </p:spPr>
      </p:pic>
      <p:pic>
        <p:nvPicPr>
          <p:cNvPr id="20" name="Picture 2" descr="C:\Users\timwagne\Downloads\AWS Image Library\PNG\Generic-Orange-Gears.png"/>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336490" y="3838347"/>
            <a:ext cx="542789" cy="316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8939" y="2570474"/>
            <a:ext cx="431907" cy="429400"/>
          </a:xfrm>
          <a:prstGeom prst="rect">
            <a:avLst/>
          </a:prstGeom>
        </p:spPr>
      </p:pic>
      <p:sp>
        <p:nvSpPr>
          <p:cNvPr id="22" name="Rectangle 21"/>
          <p:cNvSpPr/>
          <p:nvPr/>
        </p:nvSpPr>
        <p:spPr>
          <a:xfrm>
            <a:off x="1172439" y="3053411"/>
            <a:ext cx="780302" cy="369332"/>
          </a:xfrm>
          <a:prstGeom prst="rect">
            <a:avLst/>
          </a:prstGeom>
        </p:spPr>
        <p:txBody>
          <a:bodyPr wrap="square">
            <a:spAutoFit/>
          </a:bodyPr>
          <a:lstStyle/>
          <a:p>
            <a:pPr lvl="0" algn="ctr">
              <a:defRPr sz="1800">
                <a:solidFill>
                  <a:srgbClr val="000000"/>
                </a:solidFill>
              </a:defRPr>
            </a:pPr>
            <a:r>
              <a:rPr lang="en-US" sz="900" dirty="0">
                <a:solidFill>
                  <a:schemeClr val="bg1">
                    <a:lumMod val="95000"/>
                  </a:schemeClr>
                </a:solidFill>
                <a:latin typeface="Arial"/>
                <a:cs typeface="Arial"/>
              </a:rPr>
              <a:t>CloudTrail events</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045" y="2570474"/>
            <a:ext cx="431907" cy="429400"/>
          </a:xfrm>
          <a:prstGeom prst="rect">
            <a:avLst/>
          </a:prstGeom>
        </p:spPr>
      </p:pic>
      <p:sp>
        <p:nvSpPr>
          <p:cNvPr id="45" name="Right Arrow 44"/>
          <p:cNvSpPr/>
          <p:nvPr/>
        </p:nvSpPr>
        <p:spPr>
          <a:xfrm>
            <a:off x="2927691" y="1951404"/>
            <a:ext cx="1349422"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sp>
        <p:nvSpPr>
          <p:cNvPr id="46" name="Right Arrow 45"/>
          <p:cNvSpPr/>
          <p:nvPr/>
        </p:nvSpPr>
        <p:spPr>
          <a:xfrm>
            <a:off x="5416582" y="1950025"/>
            <a:ext cx="1502458" cy="1138255"/>
          </a:xfrm>
          <a:prstGeom prst="rightArrow">
            <a:avLst/>
          </a:prstGeom>
          <a:solidFill>
            <a:schemeClr val="bg1">
              <a:lumMod val="85000"/>
            </a:schemeClr>
          </a:solidFill>
          <a:ln>
            <a:solidFill>
              <a:schemeClr val="bg1">
                <a:lumMod val="20000"/>
                <a:lumOff val="80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bg1">
                  <a:lumMod val="95000"/>
                </a:schemeClr>
              </a:solidFill>
            </a:endParaRPr>
          </a:p>
        </p:txBody>
      </p:sp>
      <p:pic>
        <p:nvPicPr>
          <p:cNvPr id="53" name="Picture 52"/>
          <p:cNvPicPr>
            <a:picLocks noChangeAspect="1"/>
          </p:cNvPicPr>
          <p:nvPr/>
        </p:nvPicPr>
        <p:blipFill>
          <a:blip r:embed="rId11"/>
          <a:stretch>
            <a:fillRect/>
          </a:stretch>
        </p:blipFill>
        <p:spPr>
          <a:xfrm>
            <a:off x="8307070" y="3015738"/>
            <a:ext cx="469900" cy="469900"/>
          </a:xfrm>
          <a:prstGeom prst="rect">
            <a:avLst/>
          </a:prstGeom>
        </p:spPr>
      </p:pic>
      <p:sp>
        <p:nvSpPr>
          <p:cNvPr id="54" name="TextBox 53"/>
          <p:cNvSpPr txBox="1"/>
          <p:nvPr/>
        </p:nvSpPr>
        <p:spPr>
          <a:xfrm>
            <a:off x="8154373" y="2801960"/>
            <a:ext cx="644728" cy="246221"/>
          </a:xfrm>
          <a:prstGeom prst="rect">
            <a:avLst/>
          </a:prstGeom>
          <a:noFill/>
        </p:spPr>
        <p:txBody>
          <a:bodyPr wrap="none" rtlCol="0">
            <a:spAutoFit/>
          </a:bodyPr>
          <a:lstStyle/>
          <a:p>
            <a:r>
              <a:rPr lang="en-US" sz="1000" dirty="0">
                <a:solidFill>
                  <a:schemeClr val="bg1">
                    <a:lumMod val="95000"/>
                  </a:schemeClr>
                </a:solidFill>
              </a:rPr>
              <a:t>Lambda</a:t>
            </a:r>
            <a:endParaRPr lang="en-US" dirty="0">
              <a:solidFill>
                <a:schemeClr val="bg1">
                  <a:lumMod val="95000"/>
                </a:schemeClr>
              </a:solidFill>
            </a:endParaRPr>
          </a:p>
        </p:txBody>
      </p:sp>
      <p:pic>
        <p:nvPicPr>
          <p:cNvPr id="55" name="Picture 54" descr="DynamoDB.png"/>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7633540" y="3041171"/>
            <a:ext cx="453798" cy="446083"/>
          </a:xfrm>
          <a:prstGeom prst="rect">
            <a:avLst/>
          </a:prstGeom>
        </p:spPr>
      </p:pic>
      <p:sp>
        <p:nvSpPr>
          <p:cNvPr id="56" name="TextBox 55"/>
          <p:cNvSpPr txBox="1"/>
          <p:nvPr/>
        </p:nvSpPr>
        <p:spPr>
          <a:xfrm>
            <a:off x="7376265" y="2813430"/>
            <a:ext cx="838691" cy="246221"/>
          </a:xfrm>
          <a:prstGeom prst="rect">
            <a:avLst/>
          </a:prstGeom>
          <a:noFill/>
        </p:spPr>
        <p:txBody>
          <a:bodyPr wrap="none" rtlCol="0">
            <a:spAutoFit/>
          </a:bodyPr>
          <a:lstStyle/>
          <a:p>
            <a:r>
              <a:rPr lang="en-US" sz="1000" dirty="0">
                <a:solidFill>
                  <a:schemeClr val="bg1">
                    <a:lumMod val="95000"/>
                  </a:schemeClr>
                </a:solidFill>
              </a:rPr>
              <a:t>DynamoDB</a:t>
            </a:r>
            <a:endParaRPr lang="en-US" dirty="0">
              <a:solidFill>
                <a:schemeClr val="bg1">
                  <a:lumMod val="95000"/>
                </a:schemeClr>
              </a:solidFill>
            </a:endParaRPr>
          </a:p>
        </p:txBody>
      </p:sp>
      <p:pic>
        <p:nvPicPr>
          <p:cNvPr id="57" name="Picture 56" descr="Kinesis.eps"/>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683123" y="3797224"/>
            <a:ext cx="404215" cy="485058"/>
          </a:xfrm>
          <a:prstGeom prst="rect">
            <a:avLst/>
          </a:prstGeom>
        </p:spPr>
      </p:pic>
      <p:sp>
        <p:nvSpPr>
          <p:cNvPr id="58" name="TextBox 57"/>
          <p:cNvSpPr txBox="1"/>
          <p:nvPr/>
        </p:nvSpPr>
        <p:spPr>
          <a:xfrm>
            <a:off x="7592427" y="3573400"/>
            <a:ext cx="596638" cy="246221"/>
          </a:xfrm>
          <a:prstGeom prst="rect">
            <a:avLst/>
          </a:prstGeom>
          <a:noFill/>
        </p:spPr>
        <p:txBody>
          <a:bodyPr wrap="none" rtlCol="0">
            <a:spAutoFit/>
          </a:bodyPr>
          <a:lstStyle/>
          <a:p>
            <a:r>
              <a:rPr lang="en-US" sz="1000" dirty="0">
                <a:solidFill>
                  <a:schemeClr val="bg1">
                    <a:lumMod val="95000"/>
                  </a:schemeClr>
                </a:solidFill>
              </a:rPr>
              <a:t>Kinesis</a:t>
            </a:r>
            <a:endParaRPr lang="en-US" dirty="0">
              <a:solidFill>
                <a:schemeClr val="bg1">
                  <a:lumMod val="95000"/>
                </a:schemeClr>
              </a:solidFill>
            </a:endParaRPr>
          </a:p>
        </p:txBody>
      </p:sp>
      <p:pic>
        <p:nvPicPr>
          <p:cNvPr id="59" name="Picture 58" descr="S3.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74563" y="3803046"/>
            <a:ext cx="438976" cy="438976"/>
          </a:xfrm>
          <a:prstGeom prst="rect">
            <a:avLst/>
          </a:prstGeom>
        </p:spPr>
      </p:pic>
      <p:sp>
        <p:nvSpPr>
          <p:cNvPr id="60" name="TextBox 59"/>
          <p:cNvSpPr txBox="1"/>
          <p:nvPr/>
        </p:nvSpPr>
        <p:spPr>
          <a:xfrm>
            <a:off x="8332546" y="3567756"/>
            <a:ext cx="340158" cy="246221"/>
          </a:xfrm>
          <a:prstGeom prst="rect">
            <a:avLst/>
          </a:prstGeom>
          <a:noFill/>
        </p:spPr>
        <p:txBody>
          <a:bodyPr wrap="none" rtlCol="0">
            <a:spAutoFit/>
          </a:bodyPr>
          <a:lstStyle/>
          <a:p>
            <a:r>
              <a:rPr lang="en-US" sz="1000" dirty="0">
                <a:solidFill>
                  <a:schemeClr val="bg1">
                    <a:lumMod val="95000"/>
                  </a:schemeClr>
                </a:solidFill>
              </a:rPr>
              <a:t>S3</a:t>
            </a:r>
            <a:endParaRPr lang="en-US" dirty="0">
              <a:solidFill>
                <a:schemeClr val="bg1">
                  <a:lumMod val="95000"/>
                </a:schemeClr>
              </a:solidFill>
            </a:endParaRPr>
          </a:p>
        </p:txBody>
      </p:sp>
      <p:sp>
        <p:nvSpPr>
          <p:cNvPr id="61" name="TextBox 60"/>
          <p:cNvSpPr txBox="1"/>
          <p:nvPr/>
        </p:nvSpPr>
        <p:spPr>
          <a:xfrm>
            <a:off x="7413300" y="1503859"/>
            <a:ext cx="987771" cy="276999"/>
          </a:xfrm>
          <a:prstGeom prst="rect">
            <a:avLst/>
          </a:prstGeom>
          <a:noFill/>
        </p:spPr>
        <p:txBody>
          <a:bodyPr wrap="none" rtlCol="0">
            <a:spAutoFit/>
          </a:bodyPr>
          <a:lstStyle/>
          <a:p>
            <a:r>
              <a:rPr lang="en-US" sz="1200" dirty="0">
                <a:solidFill>
                  <a:schemeClr val="bg1">
                    <a:lumMod val="95000"/>
                  </a:schemeClr>
                </a:solidFill>
              </a:rPr>
              <a:t>Any custom</a:t>
            </a:r>
            <a:endParaRPr lang="en-US" sz="2700" dirty="0">
              <a:solidFill>
                <a:schemeClr val="bg1">
                  <a:lumMod val="95000"/>
                </a:schemeClr>
              </a:solidFill>
            </a:endParaRPr>
          </a:p>
        </p:txBody>
      </p:sp>
      <p:sp>
        <p:nvSpPr>
          <p:cNvPr id="62" name="TextBox 61"/>
          <p:cNvSpPr txBox="1"/>
          <p:nvPr/>
        </p:nvSpPr>
        <p:spPr>
          <a:xfrm>
            <a:off x="564647" y="1093454"/>
            <a:ext cx="2392001" cy="584775"/>
          </a:xfrm>
          <a:prstGeom prst="rect">
            <a:avLst/>
          </a:prstGeom>
          <a:noFill/>
        </p:spPr>
        <p:txBody>
          <a:bodyPr wrap="none" rtlCol="0">
            <a:spAutoFit/>
          </a:bodyPr>
          <a:lstStyle/>
          <a:p>
            <a:r>
              <a:rPr lang="en-US" sz="1200" b="1" dirty="0">
                <a:solidFill>
                  <a:schemeClr val="bg1">
                    <a:lumMod val="95000"/>
                  </a:schemeClr>
                </a:solidFill>
              </a:rPr>
              <a:t>Invoked in response to events</a:t>
            </a:r>
          </a:p>
          <a:p>
            <a:pPr marL="171450" indent="-171450">
              <a:buFontTx/>
              <a:buChar char="-"/>
            </a:pPr>
            <a:r>
              <a:rPr lang="en-US" sz="1000" b="1" dirty="0">
                <a:solidFill>
                  <a:schemeClr val="bg1">
                    <a:lumMod val="95000"/>
                  </a:schemeClr>
                </a:solidFill>
              </a:rPr>
              <a:t>Changes in data</a:t>
            </a:r>
          </a:p>
          <a:p>
            <a:pPr marL="171450" indent="-171450">
              <a:buFontTx/>
              <a:buChar char="-"/>
            </a:pPr>
            <a:r>
              <a:rPr lang="en-US" sz="1000" b="1" dirty="0">
                <a:solidFill>
                  <a:schemeClr val="bg1">
                    <a:lumMod val="95000"/>
                  </a:schemeClr>
                </a:solidFill>
              </a:rPr>
              <a:t>Changes in state</a:t>
            </a:r>
          </a:p>
        </p:txBody>
      </p:sp>
      <p:pic>
        <p:nvPicPr>
          <p:cNvPr id="63" name="Picture 62" descr="AWS-Cloud.png"/>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571694" y="2153013"/>
            <a:ext cx="536379" cy="527260"/>
          </a:xfrm>
          <a:prstGeom prst="rect">
            <a:avLst/>
          </a:prstGeom>
        </p:spPr>
      </p:pic>
      <p:grpSp>
        <p:nvGrpSpPr>
          <p:cNvPr id="65" name="Group 2822"/>
          <p:cNvGrpSpPr/>
          <p:nvPr/>
        </p:nvGrpSpPr>
        <p:grpSpPr>
          <a:xfrm>
            <a:off x="4459698" y="2153822"/>
            <a:ext cx="738460" cy="772877"/>
            <a:chOff x="0" y="0"/>
            <a:chExt cx="1394170" cy="1394170"/>
          </a:xfrm>
        </p:grpSpPr>
        <p:sp>
          <p:nvSpPr>
            <p:cNvPr id="66"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lvl="0" algn="l" defTabSz="914400">
                <a:defRPr sz="1800">
                  <a:solidFill>
                    <a:srgbClr val="000000"/>
                  </a:solidFill>
                  <a:latin typeface="Calibri"/>
                  <a:ea typeface="Calibri"/>
                  <a:cs typeface="Calibri"/>
                  <a:sym typeface="Calibri"/>
                </a:defRPr>
              </a:pPr>
              <a:endParaRPr>
                <a:solidFill>
                  <a:schemeClr val="bg1">
                    <a:lumMod val="95000"/>
                  </a:schemeClr>
                </a:solidFill>
              </a:endParaRPr>
            </a:p>
          </p:txBody>
        </p:sp>
        <p:pic>
          <p:nvPicPr>
            <p:cNvPr id="67" name="image11.pdf"/>
            <p:cNvPicPr/>
            <p:nvPr/>
          </p:nvPicPr>
          <p:blipFill>
            <a:blip r:embed="rId16"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sp>
        <p:nvSpPr>
          <p:cNvPr id="71" name="TextBox 70"/>
          <p:cNvSpPr txBox="1"/>
          <p:nvPr/>
        </p:nvSpPr>
        <p:spPr>
          <a:xfrm>
            <a:off x="6895890" y="3580678"/>
            <a:ext cx="652743" cy="246221"/>
          </a:xfrm>
          <a:prstGeom prst="rect">
            <a:avLst/>
          </a:prstGeom>
          <a:noFill/>
        </p:spPr>
        <p:txBody>
          <a:bodyPr wrap="none" rtlCol="0">
            <a:spAutoFit/>
          </a:bodyPr>
          <a:lstStyle/>
          <a:p>
            <a:r>
              <a:rPr lang="en-US" sz="1000" dirty="0">
                <a:solidFill>
                  <a:schemeClr val="bg1">
                    <a:lumMod val="95000"/>
                  </a:schemeClr>
                </a:solidFill>
              </a:rPr>
              <a:t>Redshift</a:t>
            </a:r>
            <a:endParaRPr lang="en-US" dirty="0">
              <a:solidFill>
                <a:schemeClr val="bg1">
                  <a:lumMod val="95000"/>
                </a:schemeClr>
              </a:solidFill>
            </a:endParaRPr>
          </a:p>
        </p:txBody>
      </p:sp>
      <p:pic>
        <p:nvPicPr>
          <p:cNvPr id="72" name="Picture 71" descr="RedShift.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51180" y="3801331"/>
            <a:ext cx="491401" cy="491401"/>
          </a:xfrm>
          <a:prstGeom prst="rect">
            <a:avLst/>
          </a:prstGeom>
        </p:spPr>
      </p:pic>
      <p:pic>
        <p:nvPicPr>
          <p:cNvPr id="73" name="Picture 72" descr="SNS.png"/>
          <p:cNvPicPr>
            <a:picLocks noChangeAspect="1"/>
          </p:cNvPicPr>
          <p:nvPr/>
        </p:nvPicPr>
        <p:blipFill>
          <a:blip r:embed="rId18" cstate="hqprint">
            <a:extLst>
              <a:ext uri="{BEBA8EAE-BF5A-486C-A8C5-ECC9F3942E4B}">
                <a14:imgProps xmlns:a14="http://schemas.microsoft.com/office/drawing/2010/main">
                  <a14:imgLayer r:embed="rId19">
                    <a14:imgEffect>
                      <a14:brightnessContrast bright="-9000" contrast="39000"/>
                    </a14:imgEffect>
                  </a14:imgLayer>
                </a14:imgProps>
              </a:ext>
              <a:ext uri="{28A0092B-C50C-407E-A947-70E740481C1C}">
                <a14:useLocalDpi xmlns:a14="http://schemas.microsoft.com/office/drawing/2010/main"/>
              </a:ext>
            </a:extLst>
          </a:blip>
          <a:stretch>
            <a:fillRect/>
          </a:stretch>
        </p:blipFill>
        <p:spPr>
          <a:xfrm>
            <a:off x="6919040" y="2999874"/>
            <a:ext cx="533400" cy="533400"/>
          </a:xfrm>
          <a:prstGeom prst="rect">
            <a:avLst/>
          </a:prstGeom>
        </p:spPr>
      </p:pic>
      <p:sp>
        <p:nvSpPr>
          <p:cNvPr id="74" name="TextBox 73"/>
          <p:cNvSpPr txBox="1"/>
          <p:nvPr/>
        </p:nvSpPr>
        <p:spPr>
          <a:xfrm>
            <a:off x="6939574" y="2822383"/>
            <a:ext cx="447558" cy="246221"/>
          </a:xfrm>
          <a:prstGeom prst="rect">
            <a:avLst/>
          </a:prstGeom>
          <a:noFill/>
        </p:spPr>
        <p:txBody>
          <a:bodyPr wrap="none" rtlCol="0">
            <a:spAutoFit/>
          </a:bodyPr>
          <a:lstStyle/>
          <a:p>
            <a:r>
              <a:rPr lang="en-US" sz="1000" dirty="0">
                <a:solidFill>
                  <a:schemeClr val="bg1">
                    <a:lumMod val="95000"/>
                  </a:schemeClr>
                </a:solidFill>
              </a:rPr>
              <a:t>SNS</a:t>
            </a:r>
            <a:endParaRPr lang="en-US" dirty="0">
              <a:solidFill>
                <a:schemeClr val="bg1">
                  <a:lumMod val="95000"/>
                </a:schemeClr>
              </a:solidFill>
            </a:endParaRPr>
          </a:p>
        </p:txBody>
      </p:sp>
      <p:sp>
        <p:nvSpPr>
          <p:cNvPr id="75" name="TextBox 74"/>
          <p:cNvSpPr txBox="1"/>
          <p:nvPr/>
        </p:nvSpPr>
        <p:spPr>
          <a:xfrm>
            <a:off x="7085338" y="1033114"/>
            <a:ext cx="1922563" cy="461665"/>
          </a:xfrm>
          <a:prstGeom prst="rect">
            <a:avLst/>
          </a:prstGeom>
          <a:noFill/>
        </p:spPr>
        <p:txBody>
          <a:bodyPr wrap="square" rtlCol="0">
            <a:spAutoFit/>
          </a:bodyPr>
          <a:lstStyle/>
          <a:p>
            <a:r>
              <a:rPr lang="en-US" sz="1200" b="1" dirty="0">
                <a:solidFill>
                  <a:schemeClr val="bg1">
                    <a:lumMod val="95000"/>
                  </a:schemeClr>
                </a:solidFill>
              </a:rPr>
              <a:t>Access any service, including your own</a:t>
            </a:r>
          </a:p>
        </p:txBody>
      </p:sp>
      <p:pic>
        <p:nvPicPr>
          <p:cNvPr id="77" name="Picture 76" descr="Clouds No BG.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7526987" y="1814103"/>
            <a:ext cx="647325" cy="290023"/>
          </a:xfrm>
          <a:prstGeom prst="rect">
            <a:avLst/>
          </a:prstGeom>
        </p:spPr>
      </p:pic>
      <p:sp>
        <p:nvSpPr>
          <p:cNvPr id="47" name="TextBox 46"/>
          <p:cNvSpPr txBox="1"/>
          <p:nvPr/>
        </p:nvSpPr>
        <p:spPr>
          <a:xfrm>
            <a:off x="7442113" y="2551163"/>
            <a:ext cx="1264568" cy="246221"/>
          </a:xfrm>
          <a:prstGeom prst="rect">
            <a:avLst/>
          </a:prstGeom>
          <a:noFill/>
        </p:spPr>
        <p:txBody>
          <a:bodyPr wrap="square" rtlCol="0">
            <a:spAutoFit/>
          </a:bodyPr>
          <a:lstStyle/>
          <a:p>
            <a:r>
              <a:rPr lang="en-US" sz="1000" b="1" dirty="0">
                <a:solidFill>
                  <a:schemeClr val="bg1">
                    <a:lumMod val="95000"/>
                  </a:schemeClr>
                </a:solidFill>
              </a:rPr>
              <a:t>Such as…</a:t>
            </a:r>
          </a:p>
        </p:txBody>
      </p:sp>
      <p:sp>
        <p:nvSpPr>
          <p:cNvPr id="48" name="TextBox 47"/>
          <p:cNvSpPr txBox="1"/>
          <p:nvPr/>
        </p:nvSpPr>
        <p:spPr>
          <a:xfrm>
            <a:off x="4110653" y="3061134"/>
            <a:ext cx="1563311" cy="276999"/>
          </a:xfrm>
          <a:prstGeom prst="rect">
            <a:avLst/>
          </a:prstGeom>
          <a:noFill/>
        </p:spPr>
        <p:txBody>
          <a:bodyPr wrap="square" rtlCol="0">
            <a:spAutoFit/>
          </a:bodyPr>
          <a:lstStyle/>
          <a:p>
            <a:pPr algn="ctr"/>
            <a:r>
              <a:rPr lang="en-US" sz="1200" b="1" dirty="0">
                <a:solidFill>
                  <a:schemeClr val="bg1">
                    <a:lumMod val="95000"/>
                  </a:schemeClr>
                </a:solidFill>
              </a:rPr>
              <a:t>Lambda functions</a:t>
            </a:r>
          </a:p>
        </p:txBody>
      </p:sp>
      <p:sp>
        <p:nvSpPr>
          <p:cNvPr id="49" name="Rectangle 48"/>
          <p:cNvSpPr/>
          <p:nvPr/>
        </p:nvSpPr>
        <p:spPr>
          <a:xfrm>
            <a:off x="1785467" y="3992645"/>
            <a:ext cx="879671" cy="369332"/>
          </a:xfrm>
          <a:prstGeom prst="rect">
            <a:avLst/>
          </a:prstGeom>
        </p:spPr>
        <p:txBody>
          <a:bodyPr wrap="square">
            <a:spAutoFit/>
          </a:bodyPr>
          <a:lstStyle/>
          <a:p>
            <a:pPr lvl="0" algn="ctr">
              <a:defRPr sz="1800">
                <a:solidFill>
                  <a:srgbClr val="000000"/>
                </a:solidFill>
              </a:defRPr>
            </a:pPr>
            <a:r>
              <a:rPr lang="en-US" sz="900" dirty="0" err="1">
                <a:solidFill>
                  <a:schemeClr val="bg1">
                    <a:lumMod val="95000"/>
                  </a:schemeClr>
                </a:solidFill>
                <a:latin typeface="Arial"/>
                <a:cs typeface="Arial"/>
              </a:rPr>
              <a:t>CloudWatch</a:t>
            </a:r>
            <a:endParaRPr lang="en-US" sz="900" dirty="0">
              <a:solidFill>
                <a:schemeClr val="bg1">
                  <a:lumMod val="95000"/>
                </a:schemeClr>
              </a:solidFill>
              <a:latin typeface="Arial"/>
              <a:cs typeface="Arial"/>
            </a:endParaRPr>
          </a:p>
          <a:p>
            <a:pPr lvl="0" algn="ctr">
              <a:defRPr sz="1800">
                <a:solidFill>
                  <a:srgbClr val="000000"/>
                </a:solidFill>
              </a:defRPr>
            </a:pPr>
            <a:r>
              <a:rPr lang="en-US" sz="900" dirty="0">
                <a:solidFill>
                  <a:schemeClr val="bg1">
                    <a:lumMod val="95000"/>
                  </a:schemeClr>
                </a:solidFill>
                <a:latin typeface="Arial"/>
                <a:cs typeface="Arial"/>
              </a:rPr>
              <a:t>events</a:t>
            </a:r>
          </a:p>
        </p:txBody>
      </p:sp>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94863" y="3527694"/>
            <a:ext cx="431907" cy="429400"/>
          </a:xfrm>
          <a:prstGeom prst="rect">
            <a:avLst/>
          </a:prstGeom>
        </p:spPr>
      </p:pic>
    </p:spTree>
    <p:extLst>
      <p:ext uri="{BB962C8B-B14F-4D97-AF65-F5344CB8AC3E}">
        <p14:creationId xmlns:p14="http://schemas.microsoft.com/office/powerpoint/2010/main" val="8201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lumMod val="95000"/>
                  </a:schemeClr>
                </a:solidFill>
              </a:rPr>
              <a:t>Event-driven actions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0405" y="2335949"/>
            <a:ext cx="409952" cy="491943"/>
          </a:xfrm>
          <a:prstGeom prst="rect">
            <a:avLst/>
          </a:prstGeom>
        </p:spPr>
      </p:pic>
      <p:sp>
        <p:nvSpPr>
          <p:cNvPr id="6" name="TextBox 5"/>
          <p:cNvSpPr txBox="1"/>
          <p:nvPr/>
        </p:nvSpPr>
        <p:spPr>
          <a:xfrm>
            <a:off x="5038932" y="1822422"/>
            <a:ext cx="1212896" cy="461665"/>
          </a:xfrm>
          <a:prstGeom prst="rect">
            <a:avLst/>
          </a:prstGeom>
          <a:noFill/>
        </p:spPr>
        <p:txBody>
          <a:bodyPr wrap="none" rtlCol="0">
            <a:spAutoFit/>
          </a:bodyPr>
          <a:lstStyle/>
          <a:p>
            <a:pPr algn="ctr"/>
            <a:r>
              <a:rPr lang="en-US" sz="1200" dirty="0">
                <a:solidFill>
                  <a:schemeClr val="bg1">
                    <a:lumMod val="95000"/>
                  </a:schemeClr>
                </a:solidFill>
              </a:rPr>
              <a:t>Lambda: </a:t>
            </a:r>
          </a:p>
          <a:p>
            <a:pPr algn="ctr"/>
            <a:r>
              <a:rPr lang="en-US" sz="1200" dirty="0">
                <a:solidFill>
                  <a:schemeClr val="bg1">
                    <a:lumMod val="95000"/>
                  </a:schemeClr>
                </a:solidFill>
              </a:rPr>
              <a:t>Resize Images</a:t>
            </a:r>
          </a:p>
        </p:txBody>
      </p:sp>
      <p:cxnSp>
        <p:nvCxnSpPr>
          <p:cNvPr id="9" name="Straight Arrow Connector 8"/>
          <p:cNvCxnSpPr/>
          <p:nvPr/>
        </p:nvCxnSpPr>
        <p:spPr>
          <a:xfrm>
            <a:off x="3977669" y="2581920"/>
            <a:ext cx="1462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850357" y="2581920"/>
            <a:ext cx="17972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48806" y="2581920"/>
            <a:ext cx="15335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User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4810" y="2196411"/>
            <a:ext cx="731520" cy="731520"/>
          </a:xfrm>
          <a:prstGeom prst="rect">
            <a:avLst/>
          </a:prstGeom>
        </p:spPr>
      </p:pic>
      <p:pic>
        <p:nvPicPr>
          <p:cNvPr id="24" name="Picture 23" descr="Mobile-Cli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99190" y="2218478"/>
            <a:ext cx="731520" cy="731520"/>
          </a:xfrm>
          <a:prstGeom prst="rect">
            <a:avLst/>
          </a:prstGeom>
        </p:spPr>
      </p:pic>
      <p:sp>
        <p:nvSpPr>
          <p:cNvPr id="25" name="TextBox 24"/>
          <p:cNvSpPr txBox="1"/>
          <p:nvPr/>
        </p:nvSpPr>
        <p:spPr>
          <a:xfrm>
            <a:off x="601080" y="2927931"/>
            <a:ext cx="1590500" cy="276999"/>
          </a:xfrm>
          <a:prstGeom prst="rect">
            <a:avLst/>
          </a:prstGeom>
          <a:noFill/>
        </p:spPr>
        <p:txBody>
          <a:bodyPr wrap="none" rtlCol="0">
            <a:spAutoFit/>
          </a:bodyPr>
          <a:lstStyle/>
          <a:p>
            <a:pPr algn="ctr"/>
            <a:r>
              <a:rPr lang="en-US" sz="1200" dirty="0">
                <a:solidFill>
                  <a:schemeClr val="bg1">
                    <a:lumMod val="95000"/>
                  </a:schemeClr>
                </a:solidFill>
              </a:rPr>
              <a:t>Users upload photos</a:t>
            </a:r>
          </a:p>
        </p:txBody>
      </p:sp>
      <p:pic>
        <p:nvPicPr>
          <p:cNvPr id="26" name="Picture 2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88491" y="2324238"/>
            <a:ext cx="410843" cy="537995"/>
          </a:xfrm>
          <a:prstGeom prst="rect">
            <a:avLst/>
          </a:prstGeom>
        </p:spPr>
      </p:pic>
      <p:sp>
        <p:nvSpPr>
          <p:cNvPr id="27" name="TextBox 26"/>
          <p:cNvSpPr txBox="1"/>
          <p:nvPr/>
        </p:nvSpPr>
        <p:spPr>
          <a:xfrm>
            <a:off x="3223886" y="1863607"/>
            <a:ext cx="1140056"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Source Bucket</a:t>
            </a:r>
          </a:p>
        </p:txBody>
      </p: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56033" y="2335949"/>
            <a:ext cx="410843" cy="537995"/>
          </a:xfrm>
          <a:prstGeom prst="rect">
            <a:avLst/>
          </a:prstGeom>
        </p:spPr>
      </p:pic>
      <p:sp>
        <p:nvSpPr>
          <p:cNvPr id="29" name="TextBox 28"/>
          <p:cNvSpPr txBox="1"/>
          <p:nvPr/>
        </p:nvSpPr>
        <p:spPr>
          <a:xfrm>
            <a:off x="7180823" y="1875318"/>
            <a:ext cx="1361270" cy="430887"/>
          </a:xfrm>
          <a:prstGeom prst="rect">
            <a:avLst/>
          </a:prstGeom>
          <a:noFill/>
        </p:spPr>
        <p:txBody>
          <a:bodyPr wrap="none" rtlCol="0">
            <a:spAutoFit/>
          </a:bodyPr>
          <a:lstStyle/>
          <a:p>
            <a:pPr algn="ctr"/>
            <a:r>
              <a:rPr lang="en-US" sz="1100" dirty="0">
                <a:solidFill>
                  <a:schemeClr val="bg1">
                    <a:lumMod val="95000"/>
                  </a:schemeClr>
                </a:solidFill>
              </a:rPr>
              <a:t>S3:</a:t>
            </a:r>
          </a:p>
          <a:p>
            <a:pPr algn="ctr"/>
            <a:r>
              <a:rPr lang="en-US" sz="1100" dirty="0">
                <a:solidFill>
                  <a:schemeClr val="bg1">
                    <a:lumMod val="95000"/>
                  </a:schemeClr>
                </a:solidFill>
              </a:rPr>
              <a:t>Destination Bucket</a:t>
            </a:r>
          </a:p>
        </p:txBody>
      </p:sp>
      <p:sp>
        <p:nvSpPr>
          <p:cNvPr id="30" name="TextBox 29"/>
          <p:cNvSpPr txBox="1"/>
          <p:nvPr/>
        </p:nvSpPr>
        <p:spPr>
          <a:xfrm>
            <a:off x="4174338" y="2562171"/>
            <a:ext cx="1091068" cy="461665"/>
          </a:xfrm>
          <a:prstGeom prst="rect">
            <a:avLst/>
          </a:prstGeom>
          <a:noFill/>
        </p:spPr>
        <p:txBody>
          <a:bodyPr wrap="none" rtlCol="0">
            <a:spAutoFit/>
          </a:bodyPr>
          <a:lstStyle/>
          <a:p>
            <a:pPr algn="ctr"/>
            <a:r>
              <a:rPr lang="en-US" sz="1200" dirty="0">
                <a:solidFill>
                  <a:schemeClr val="bg1">
                    <a:lumMod val="95000"/>
                  </a:schemeClr>
                </a:solidFill>
              </a:rPr>
              <a:t>Triggered on </a:t>
            </a:r>
          </a:p>
          <a:p>
            <a:pPr algn="ctr"/>
            <a:r>
              <a:rPr lang="en-US" sz="1200" dirty="0">
                <a:solidFill>
                  <a:schemeClr val="bg1">
                    <a:lumMod val="95000"/>
                  </a:schemeClr>
                </a:solidFill>
              </a:rPr>
              <a:t>PUTs</a:t>
            </a:r>
          </a:p>
        </p:txBody>
      </p:sp>
      <p:sp>
        <p:nvSpPr>
          <p:cNvPr id="31" name="Rectangle 30"/>
          <p:cNvSpPr/>
          <p:nvPr/>
        </p:nvSpPr>
        <p:spPr>
          <a:xfrm>
            <a:off x="1" y="4372150"/>
            <a:ext cx="9144000" cy="780090"/>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
              <a:cs typeface=""/>
            </a:endParaRP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5" y="4298312"/>
            <a:ext cx="2487197" cy="873006"/>
          </a:xfrm>
          <a:prstGeom prst="rect">
            <a:avLst/>
          </a:prstGeom>
          <a:ln>
            <a:noFill/>
          </a:ln>
        </p:spPr>
      </p:pic>
      <p:pic>
        <p:nvPicPr>
          <p:cNvPr id="33" name="Picture 32" descr="6B9FA3A8-06AC-4352-9718-9043AC6D171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8443" y="4449023"/>
            <a:ext cx="1496439" cy="49020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8846" y="4620111"/>
            <a:ext cx="1233538" cy="288539"/>
          </a:xfrm>
          <a:prstGeom prst="rect">
            <a:avLst/>
          </a:prstGeom>
          <a:ln>
            <a:noFill/>
          </a:ln>
        </p:spPr>
      </p:pic>
      <p:pic>
        <p:nvPicPr>
          <p:cNvPr id="35" name="Picture 34"/>
          <p:cNvPicPr>
            <a:picLocks noChangeAspect="1"/>
          </p:cNvPicPr>
          <p:nvPr/>
        </p:nvPicPr>
        <p:blipFill rotWithShape="1">
          <a:blip r:embed="rId10"/>
          <a:srcRect l="12965" t="27323" r="14000" b="16762"/>
          <a:stretch/>
        </p:blipFill>
        <p:spPr>
          <a:xfrm>
            <a:off x="3854558" y="4548369"/>
            <a:ext cx="2305727" cy="449092"/>
          </a:xfrm>
          <a:prstGeom prst="rect">
            <a:avLst/>
          </a:prstGeom>
        </p:spPr>
      </p:pic>
      <p:pic>
        <p:nvPicPr>
          <p:cNvPr id="36" name="Picture 35"/>
          <p:cNvPicPr>
            <a:picLocks noChangeAspect="1"/>
          </p:cNvPicPr>
          <p:nvPr/>
        </p:nvPicPr>
        <p:blipFill>
          <a:blip r:embed="rId11"/>
          <a:stretch>
            <a:fillRect/>
          </a:stretch>
        </p:blipFill>
        <p:spPr>
          <a:xfrm>
            <a:off x="6090000" y="4393716"/>
            <a:ext cx="1317917" cy="741328"/>
          </a:xfrm>
          <a:prstGeom prst="rect">
            <a:avLst/>
          </a:prstGeom>
        </p:spPr>
      </p:pic>
    </p:spTree>
    <p:extLst>
      <p:ext uri="{BB962C8B-B14F-4D97-AF65-F5344CB8AC3E}">
        <p14:creationId xmlns:p14="http://schemas.microsoft.com/office/powerpoint/2010/main" val="7774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Step Functions: </a:t>
            </a:r>
            <a:br>
              <a:rPr lang="en-US" dirty="0"/>
            </a:br>
            <a:br>
              <a:rPr lang="en-US" dirty="0"/>
            </a:br>
            <a:r>
              <a:rPr lang="en-US" sz="1800" dirty="0"/>
              <a:t>Orchestrate a Serverless processing </a:t>
            </a:r>
            <a:br>
              <a:rPr lang="en-US" sz="1800" dirty="0"/>
            </a:br>
            <a:r>
              <a:rPr lang="en-US" sz="1800" dirty="0"/>
              <a:t>workflow using AWS Lambda </a:t>
            </a:r>
            <a:br>
              <a:rPr lang="en-US"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441" y="114936"/>
            <a:ext cx="3927250" cy="4531932"/>
          </a:xfrm>
          <a:prstGeom prst="rect">
            <a:avLst/>
          </a:prstGeom>
        </p:spPr>
      </p:pic>
    </p:spTree>
    <p:extLst>
      <p:ext uri="{BB962C8B-B14F-4D97-AF65-F5344CB8AC3E}">
        <p14:creationId xmlns:p14="http://schemas.microsoft.com/office/powerpoint/2010/main" val="72154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7A265F-DDD1-BF4F-84D2-22A3CD110EF2}"/>
              </a:ext>
            </a:extLst>
          </p:cNvPr>
          <p:cNvSpPr>
            <a:spLocks noGrp="1"/>
          </p:cNvSpPr>
          <p:nvPr>
            <p:ph sz="quarter" idx="10"/>
          </p:nvPr>
        </p:nvSpPr>
        <p:spPr/>
        <p:txBody>
          <a:bodyPr/>
          <a:lstStyle/>
          <a:p>
            <a:r>
              <a:rPr lang="en-US" dirty="0"/>
              <a:t>Lambda Workflow</a:t>
            </a:r>
          </a:p>
          <a:p>
            <a:r>
              <a:rPr lang="en-US" dirty="0"/>
              <a:t>with AWS Step Functions</a:t>
            </a:r>
          </a:p>
        </p:txBody>
      </p:sp>
    </p:spTree>
    <p:extLst>
      <p:ext uri="{BB962C8B-B14F-4D97-AF65-F5344CB8AC3E}">
        <p14:creationId xmlns:p14="http://schemas.microsoft.com/office/powerpoint/2010/main" val="1577317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Repository</a:t>
            </a:r>
          </a:p>
        </p:txBody>
      </p:sp>
      <p:pic>
        <p:nvPicPr>
          <p:cNvPr id="4" name="Picture 3"/>
          <p:cNvPicPr>
            <a:picLocks noChangeAspect="1"/>
          </p:cNvPicPr>
          <p:nvPr/>
        </p:nvPicPr>
        <p:blipFill>
          <a:blip r:embed="rId2"/>
          <a:stretch>
            <a:fillRect/>
          </a:stretch>
        </p:blipFill>
        <p:spPr>
          <a:xfrm>
            <a:off x="0" y="1049045"/>
            <a:ext cx="9144000" cy="3045410"/>
          </a:xfrm>
          <a:prstGeom prst="rect">
            <a:avLst/>
          </a:prstGeom>
        </p:spPr>
      </p:pic>
    </p:spTree>
    <p:extLst>
      <p:ext uri="{BB962C8B-B14F-4D97-AF65-F5344CB8AC3E}">
        <p14:creationId xmlns:p14="http://schemas.microsoft.com/office/powerpoint/2010/main" val="17973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0F49D4-FE4F-6048-A87E-CF1A6B4C4A6A}"/>
              </a:ext>
            </a:extLst>
          </p:cNvPr>
          <p:cNvSpPr>
            <a:spLocks noGrp="1"/>
          </p:cNvSpPr>
          <p:nvPr>
            <p:ph sz="quarter" idx="10"/>
          </p:nvPr>
        </p:nvSpPr>
        <p:spPr>
          <a:xfrm>
            <a:off x="308223" y="2167403"/>
            <a:ext cx="8496730" cy="914400"/>
          </a:xfrm>
        </p:spPr>
        <p:txBody>
          <a:bodyPr/>
          <a:lstStyle/>
          <a:p>
            <a:r>
              <a:rPr lang="en-US" dirty="0" err="1"/>
              <a:t>Serverless</a:t>
            </a:r>
            <a:r>
              <a:rPr lang="en-US" dirty="0"/>
              <a:t> Application Repository</a:t>
            </a:r>
          </a:p>
        </p:txBody>
      </p:sp>
    </p:spTree>
    <p:extLst>
      <p:ext uri="{BB962C8B-B14F-4D97-AF65-F5344CB8AC3E}">
        <p14:creationId xmlns:p14="http://schemas.microsoft.com/office/powerpoint/2010/main" val="39065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Reading</a:t>
            </a:r>
          </a:p>
        </p:txBody>
      </p:sp>
      <p:sp>
        <p:nvSpPr>
          <p:cNvPr id="3" name="Content Placeholder 2"/>
          <p:cNvSpPr>
            <a:spLocks noGrp="1"/>
          </p:cNvSpPr>
          <p:nvPr>
            <p:ph idx="1"/>
          </p:nvPr>
        </p:nvSpPr>
        <p:spPr>
          <a:xfrm>
            <a:off x="336789" y="920842"/>
            <a:ext cx="8205304" cy="3553926"/>
          </a:xfrm>
        </p:spPr>
        <p:txBody>
          <a:bodyPr/>
          <a:lstStyle/>
          <a:p>
            <a:r>
              <a:rPr lang="en-US" sz="2000" dirty="0" err="1"/>
              <a:t>Fargate</a:t>
            </a:r>
            <a:r>
              <a:rPr lang="en-US" sz="2000" dirty="0"/>
              <a:t> &amp; ECS</a:t>
            </a:r>
          </a:p>
          <a:p>
            <a:r>
              <a:rPr lang="en-US" sz="2000" dirty="0">
                <a:hlinkClick r:id="rId2"/>
              </a:rPr>
              <a:t>http://aws.amazon.com/ecs</a:t>
            </a:r>
            <a:endParaRPr lang="en-US" sz="2000" dirty="0"/>
          </a:p>
          <a:p>
            <a:endParaRPr lang="en-US" sz="2000" dirty="0"/>
          </a:p>
          <a:p>
            <a:r>
              <a:rPr lang="en-US" sz="2000" dirty="0" err="1"/>
              <a:t>Serverless</a:t>
            </a:r>
            <a:endParaRPr lang="en-US" sz="2000" dirty="0"/>
          </a:p>
          <a:p>
            <a:r>
              <a:rPr lang="en-US" sz="2000" dirty="0">
                <a:hlinkClick r:id="rId3"/>
              </a:rPr>
              <a:t>https://aws.amazon.com/serverless/</a:t>
            </a:r>
            <a:endParaRPr lang="en-US" sz="2000" dirty="0"/>
          </a:p>
          <a:p>
            <a:endParaRPr lang="en-US" sz="2000" dirty="0"/>
          </a:p>
          <a:p>
            <a:r>
              <a:rPr lang="en-US" sz="2000" dirty="0"/>
              <a:t>Kubernetes</a:t>
            </a:r>
          </a:p>
          <a:p>
            <a:r>
              <a:rPr lang="en-US" sz="2000" dirty="0">
                <a:hlinkClick r:id="rId4"/>
              </a:rPr>
              <a:t>https://aws.amazon.com/eks</a:t>
            </a:r>
            <a:endParaRPr lang="en-US" sz="2000" dirty="0"/>
          </a:p>
        </p:txBody>
      </p:sp>
    </p:spTree>
    <p:extLst>
      <p:ext uri="{BB962C8B-B14F-4D97-AF65-F5344CB8AC3E}">
        <p14:creationId xmlns:p14="http://schemas.microsoft.com/office/powerpoint/2010/main" val="133075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Testing using Maven</a:t>
            </a:r>
          </a:p>
        </p:txBody>
      </p:sp>
    </p:spTree>
    <p:extLst>
      <p:ext uri="{BB962C8B-B14F-4D97-AF65-F5344CB8AC3E}">
        <p14:creationId xmlns:p14="http://schemas.microsoft.com/office/powerpoint/2010/main" val="371553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Docker Packaging</a:t>
            </a:r>
          </a:p>
        </p:txBody>
      </p:sp>
    </p:spTree>
    <p:extLst>
      <p:ext uri="{BB962C8B-B14F-4D97-AF65-F5344CB8AC3E}">
        <p14:creationId xmlns:p14="http://schemas.microsoft.com/office/powerpoint/2010/main" val="15715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D3DAF1-94F5-214C-9CF5-56BA6045E1B7}"/>
              </a:ext>
            </a:extLst>
          </p:cNvPr>
          <p:cNvSpPr>
            <a:spLocks noGrp="1"/>
          </p:cNvSpPr>
          <p:nvPr>
            <p:ph sz="quarter" idx="10"/>
          </p:nvPr>
        </p:nvSpPr>
        <p:spPr/>
        <p:txBody>
          <a:bodyPr/>
          <a:lstStyle/>
          <a:p>
            <a:r>
              <a:rPr lang="en-US" dirty="0"/>
              <a:t>Local Docker Testing</a:t>
            </a:r>
          </a:p>
        </p:txBody>
      </p:sp>
    </p:spTree>
    <p:extLst>
      <p:ext uri="{BB962C8B-B14F-4D97-AF65-F5344CB8AC3E}">
        <p14:creationId xmlns:p14="http://schemas.microsoft.com/office/powerpoint/2010/main" val="38539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327B80-4BFD-5B41-B4C9-8BF5652B3683}"/>
              </a:ext>
            </a:extLst>
          </p:cNvPr>
          <p:cNvSpPr>
            <a:spLocks noGrp="1"/>
          </p:cNvSpPr>
          <p:nvPr>
            <p:ph type="title"/>
          </p:nvPr>
        </p:nvSpPr>
        <p:spPr/>
        <p:txBody>
          <a:bodyPr/>
          <a:lstStyle/>
          <a:p>
            <a:r>
              <a:rPr lang="en-US" dirty="0"/>
              <a:t>Microservices and Containers</a:t>
            </a:r>
          </a:p>
        </p:txBody>
      </p:sp>
    </p:spTree>
    <p:extLst>
      <p:ext uri="{BB962C8B-B14F-4D97-AF65-F5344CB8AC3E}">
        <p14:creationId xmlns:p14="http://schemas.microsoft.com/office/powerpoint/2010/main" val="21276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20000"/>
              </a:spcBef>
            </a:pPr>
            <a:r>
              <a:rPr lang="en-US" dirty="0">
                <a:latin typeface="Amazon Ember" panose="020B0603020204020204" pitchFamily="34" charset="0"/>
                <a:ea typeface="Amazon Ember" panose="020B0603020204020204" pitchFamily="34" charset="0"/>
                <a:cs typeface="Amazon Ember" panose="020B0603020204020204" pitchFamily="34" charset="0"/>
              </a:rPr>
              <a:t>Microservices</a:t>
            </a:r>
          </a:p>
        </p:txBody>
      </p:sp>
      <p:grpSp>
        <p:nvGrpSpPr>
          <p:cNvPr id="17" name="Group 16">
            <a:extLst>
              <a:ext uri="{FF2B5EF4-FFF2-40B4-BE49-F238E27FC236}">
                <a16:creationId xmlns:a16="http://schemas.microsoft.com/office/drawing/2014/main" id="{75026A92-FA76-4461-A7F0-65785E945740}"/>
              </a:ext>
            </a:extLst>
          </p:cNvPr>
          <p:cNvGrpSpPr/>
          <p:nvPr/>
        </p:nvGrpSpPr>
        <p:grpSpPr>
          <a:xfrm>
            <a:off x="2732034" y="1309286"/>
            <a:ext cx="2640065" cy="2651796"/>
            <a:chOff x="1426613" y="2527621"/>
            <a:chExt cx="876032" cy="879924"/>
          </a:xfrm>
        </p:grpSpPr>
        <p:sp>
          <p:nvSpPr>
            <p:cNvPr id="14" name="Hexagon 13">
              <a:extLst>
                <a:ext uri="{FF2B5EF4-FFF2-40B4-BE49-F238E27FC236}">
                  <a16:creationId xmlns:a16="http://schemas.microsoft.com/office/drawing/2014/main" id="{887054FB-BE80-4D46-970A-D3DA0D491401}"/>
                </a:ext>
              </a:extLst>
            </p:cNvPr>
            <p:cNvSpPr/>
            <p:nvPr/>
          </p:nvSpPr>
          <p:spPr>
            <a:xfrm rot="10800000" flipV="1">
              <a:off x="1426613" y="2756368"/>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 name="Hexagon 14">
              <a:extLst>
                <a:ext uri="{FF2B5EF4-FFF2-40B4-BE49-F238E27FC236}">
                  <a16:creationId xmlns:a16="http://schemas.microsoft.com/office/drawing/2014/main" id="{3D80031E-2B4D-4618-A470-C8C9B1EE04A4}"/>
                </a:ext>
              </a:extLst>
            </p:cNvPr>
            <p:cNvSpPr/>
            <p:nvPr/>
          </p:nvSpPr>
          <p:spPr>
            <a:xfrm rot="10800000" flipV="1">
              <a:off x="1823759" y="298998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 name="Hexagon 15">
              <a:extLst>
                <a:ext uri="{FF2B5EF4-FFF2-40B4-BE49-F238E27FC236}">
                  <a16:creationId xmlns:a16="http://schemas.microsoft.com/office/drawing/2014/main" id="{15B553BD-5EFF-4BE2-B451-D0C212009682}"/>
                </a:ext>
              </a:extLst>
            </p:cNvPr>
            <p:cNvSpPr/>
            <p:nvPr/>
          </p:nvSpPr>
          <p:spPr>
            <a:xfrm rot="10800000" flipV="1">
              <a:off x="1823759" y="2527621"/>
              <a:ext cx="478886" cy="417564"/>
            </a:xfrm>
            <a:prstGeom prst="hexagon">
              <a:avLst>
                <a:gd name="adj" fmla="val 28722"/>
                <a:gd name="vf" fmla="val 115470"/>
              </a:avLst>
            </a:prstGeom>
            <a:noFill/>
            <a:ln w="9525" cap="flat">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spTree>
    <p:extLst>
      <p:ext uri="{BB962C8B-B14F-4D97-AF65-F5344CB8AC3E}">
        <p14:creationId xmlns:p14="http://schemas.microsoft.com/office/powerpoint/2010/main" val="3612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6" presetClass="emph" presetSubtype="0" accel="100000" autoRev="1" fill="hold" nodeType="withEffect">
                                  <p:stCondLst>
                                    <p:cond delay="0"/>
                                  </p:stCondLst>
                                  <p:childTnLst>
                                    <p:animScale>
                                      <p:cBhvr>
                                        <p:cTn id="9" dur="500" fill="hold"/>
                                        <p:tgtEl>
                                          <p:spTgt spid="17"/>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idx="1"/>
          </p:nvPr>
        </p:nvSpPr>
        <p:spPr/>
        <p:txBody>
          <a:bodyPr/>
          <a:lstStyle/>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Scaling</a:t>
            </a:r>
          </a:p>
          <a:p>
            <a:pPr marL="342900" indent="-342900">
              <a:buFont typeface="Arial" panose="020B0604020202020204" pitchFamily="34" charset="0"/>
              <a:buChar char="•"/>
            </a:pPr>
            <a:r>
              <a:rPr lang="en-US" dirty="0"/>
              <a:t>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289111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8B098-6EAA-468F-8521-DC8420DF07AE}"/>
              </a:ext>
            </a:extLst>
          </p:cNvPr>
          <p:cNvPicPr>
            <a:picLocks noChangeAspect="1"/>
          </p:cNvPicPr>
          <p:nvPr/>
        </p:nvPicPr>
        <p:blipFill>
          <a:blip r:embed="rId3"/>
          <a:stretch>
            <a:fillRect/>
          </a:stretch>
        </p:blipFill>
        <p:spPr>
          <a:xfrm>
            <a:off x="2554049" y="921695"/>
            <a:ext cx="4035902" cy="4035902"/>
          </a:xfrm>
          <a:prstGeom prst="rect">
            <a:avLst/>
          </a:prstGeom>
        </p:spPr>
      </p:pic>
      <p:sp>
        <p:nvSpPr>
          <p:cNvPr id="2" name="Title 1">
            <a:extLst>
              <a:ext uri="{FF2B5EF4-FFF2-40B4-BE49-F238E27FC236}">
                <a16:creationId xmlns:a16="http://schemas.microsoft.com/office/drawing/2014/main" id="{18C6B198-CA8F-4DCA-9E92-42E2521D40B9}"/>
              </a:ext>
            </a:extLst>
          </p:cNvPr>
          <p:cNvSpPr>
            <a:spLocks noGrp="1"/>
          </p:cNvSpPr>
          <p:nvPr>
            <p:ph type="title"/>
          </p:nvPr>
        </p:nvSpPr>
        <p:spPr/>
        <p:txBody>
          <a:bodyPr/>
          <a:lstStyle/>
          <a:p>
            <a:r>
              <a:rPr lang="en-US" dirty="0"/>
              <a:t>Running Container</a:t>
            </a:r>
          </a:p>
        </p:txBody>
      </p:sp>
      <p:grpSp>
        <p:nvGrpSpPr>
          <p:cNvPr id="6" name="Group 5">
            <a:extLst>
              <a:ext uri="{FF2B5EF4-FFF2-40B4-BE49-F238E27FC236}">
                <a16:creationId xmlns:a16="http://schemas.microsoft.com/office/drawing/2014/main" id="{9ABF3666-F11B-4137-8FE4-10C3F7B0EACB}"/>
              </a:ext>
            </a:extLst>
          </p:cNvPr>
          <p:cNvGrpSpPr/>
          <p:nvPr/>
        </p:nvGrpSpPr>
        <p:grpSpPr>
          <a:xfrm>
            <a:off x="3599866" y="2198506"/>
            <a:ext cx="1944269" cy="1173744"/>
            <a:chOff x="12476774" y="220173"/>
            <a:chExt cx="1890713" cy="1141413"/>
          </a:xfrm>
        </p:grpSpPr>
        <p:sp>
          <p:nvSpPr>
            <p:cNvPr id="8" name="Freeform 5">
              <a:extLst>
                <a:ext uri="{FF2B5EF4-FFF2-40B4-BE49-F238E27FC236}">
                  <a16:creationId xmlns:a16="http://schemas.microsoft.com/office/drawing/2014/main" id="{01AE744C-1B21-4A22-BAB7-CAFB5F495E48}"/>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9" name="Line 17">
              <a:extLst>
                <a:ext uri="{FF2B5EF4-FFF2-40B4-BE49-F238E27FC236}">
                  <a16:creationId xmlns:a16="http://schemas.microsoft.com/office/drawing/2014/main" id="{128840E8-FA5A-4BDF-9ED7-4EA97576CB4E}"/>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Line 18">
              <a:extLst>
                <a:ext uri="{FF2B5EF4-FFF2-40B4-BE49-F238E27FC236}">
                  <a16:creationId xmlns:a16="http://schemas.microsoft.com/office/drawing/2014/main" id="{BC3D31D6-0257-4840-9902-D85778591CBA}"/>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09AE4B20-17DE-4FA0-98CA-344D80055A66}"/>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6140F0EF-FAFA-4292-A7F2-5F2FCBA4DE86}"/>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a:extLst>
                <a:ext uri="{FF2B5EF4-FFF2-40B4-BE49-F238E27FC236}">
                  <a16:creationId xmlns:a16="http://schemas.microsoft.com/office/drawing/2014/main" id="{EE8CD267-E026-4CE9-84A5-24E24577C3B8}"/>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solidFill>
              <a:srgbClr val="636466"/>
            </a:solidFill>
            <a:ln w="1587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4" name="Line 10">
              <a:extLst>
                <a:ext uri="{FF2B5EF4-FFF2-40B4-BE49-F238E27FC236}">
                  <a16:creationId xmlns:a16="http://schemas.microsoft.com/office/drawing/2014/main" id="{63149064-551D-4F1C-88D3-CDCDB1325CCD}"/>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Line 11">
              <a:extLst>
                <a:ext uri="{FF2B5EF4-FFF2-40B4-BE49-F238E27FC236}">
                  <a16:creationId xmlns:a16="http://schemas.microsoft.com/office/drawing/2014/main" id="{AFC7E872-4B27-48E7-B885-EF52B12A2081}"/>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Line 11">
              <a:extLst>
                <a:ext uri="{FF2B5EF4-FFF2-40B4-BE49-F238E27FC236}">
                  <a16:creationId xmlns:a16="http://schemas.microsoft.com/office/drawing/2014/main" id="{FB2FAEC1-66A1-4B00-9AF2-ACF4EF6D93F5}"/>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Shape 16">
              <a:extLst>
                <a:ext uri="{FF2B5EF4-FFF2-40B4-BE49-F238E27FC236}">
                  <a16:creationId xmlns:a16="http://schemas.microsoft.com/office/drawing/2014/main" id="{D78E17E8-7CA7-425E-B231-234456E6B6AC}"/>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8" name="Freeform 6">
              <a:extLst>
                <a:ext uri="{FF2B5EF4-FFF2-40B4-BE49-F238E27FC236}">
                  <a16:creationId xmlns:a16="http://schemas.microsoft.com/office/drawing/2014/main" id="{B67A5DD5-6235-4FE9-86A9-0475CE3EF3CB}"/>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Line 19">
              <a:extLst>
                <a:ext uri="{FF2B5EF4-FFF2-40B4-BE49-F238E27FC236}">
                  <a16:creationId xmlns:a16="http://schemas.microsoft.com/office/drawing/2014/main" id="{9F55B796-4625-4037-997C-2FD37F8E939F}"/>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20">
              <a:extLst>
                <a:ext uri="{FF2B5EF4-FFF2-40B4-BE49-F238E27FC236}">
                  <a16:creationId xmlns:a16="http://schemas.microsoft.com/office/drawing/2014/main" id="{3B122D5B-025F-42D0-AA73-FDCAEDA49A40}"/>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Line 14">
              <a:extLst>
                <a:ext uri="{FF2B5EF4-FFF2-40B4-BE49-F238E27FC236}">
                  <a16:creationId xmlns:a16="http://schemas.microsoft.com/office/drawing/2014/main" id="{C9FE5CA9-E538-42CE-A754-DD79FA9F114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Line 15">
              <a:extLst>
                <a:ext uri="{FF2B5EF4-FFF2-40B4-BE49-F238E27FC236}">
                  <a16:creationId xmlns:a16="http://schemas.microsoft.com/office/drawing/2014/main" id="{8E9A10E6-8105-45FE-B986-27AFDA4FBD2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Line 16">
              <a:extLst>
                <a:ext uri="{FF2B5EF4-FFF2-40B4-BE49-F238E27FC236}">
                  <a16:creationId xmlns:a16="http://schemas.microsoft.com/office/drawing/2014/main" id="{118A4554-D071-41D8-BA8D-EBE5B2F30609}"/>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7">
              <a:extLst>
                <a:ext uri="{FF2B5EF4-FFF2-40B4-BE49-F238E27FC236}">
                  <a16:creationId xmlns:a16="http://schemas.microsoft.com/office/drawing/2014/main" id="{ED08B362-F2C5-420B-AA4B-49CF79F09D20}"/>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8">
              <a:extLst>
                <a:ext uri="{FF2B5EF4-FFF2-40B4-BE49-F238E27FC236}">
                  <a16:creationId xmlns:a16="http://schemas.microsoft.com/office/drawing/2014/main" id="{1A94E530-5A66-4194-80FE-A08D3D4A929F}"/>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C85C820D-53AD-4A50-9D37-977471F6D8E8}"/>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80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 presetClass="emph" presetSubtype="0" accel="100000" autoRev="1" fill="hold" nodeType="withEffect">
                                  <p:stCondLst>
                                    <p:cond delay="200"/>
                                  </p:stCondLst>
                                  <p:childTnLst>
                                    <p:animScale>
                                      <p:cBhvr>
                                        <p:cTn id="9"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19785" y="1672412"/>
            <a:ext cx="1799686" cy="1781988"/>
            <a:chOff x="734541" y="2588133"/>
            <a:chExt cx="162766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1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1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19" name="Group 118"/>
          <p:cNvGrpSpPr/>
          <p:nvPr/>
        </p:nvGrpSpPr>
        <p:grpSpPr>
          <a:xfrm>
            <a:off x="7116890" y="1672412"/>
            <a:ext cx="1799686" cy="1781988"/>
            <a:chOff x="734541" y="2588133"/>
            <a:chExt cx="162766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22"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3"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4"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25"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32" name="Group 131"/>
          <p:cNvGrpSpPr/>
          <p:nvPr/>
        </p:nvGrpSpPr>
        <p:grpSpPr>
          <a:xfrm>
            <a:off x="5417613" y="1672412"/>
            <a:ext cx="1799686" cy="1781988"/>
            <a:chOff x="734541" y="2588133"/>
            <a:chExt cx="162766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35"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6"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7"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38"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45" name="Group 144"/>
          <p:cNvGrpSpPr/>
          <p:nvPr/>
        </p:nvGrpSpPr>
        <p:grpSpPr>
          <a:xfrm>
            <a:off x="3718337" y="1672412"/>
            <a:ext cx="1799686" cy="1781988"/>
            <a:chOff x="734541" y="2588133"/>
            <a:chExt cx="162766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48"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49"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0"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51"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grpSp>
        <p:nvGrpSpPr>
          <p:cNvPr id="158" name="Group 157"/>
          <p:cNvGrpSpPr/>
          <p:nvPr/>
        </p:nvGrpSpPr>
        <p:grpSpPr>
          <a:xfrm>
            <a:off x="2019061" y="1672412"/>
            <a:ext cx="1799686" cy="1781988"/>
            <a:chOff x="734541" y="2588133"/>
            <a:chExt cx="162766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sp>
          <p:nvSpPr>
            <p:cNvPr id="161" name="TextBox 37"/>
            <p:cNvSpPr txBox="1">
              <a:spLocks noChangeArrowheads="1"/>
            </p:cNvSpPr>
            <p:nvPr/>
          </p:nvSpPr>
          <p:spPr bwMode="auto">
            <a:xfrm>
              <a:off x="140663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2" name="TextBox 37"/>
            <p:cNvSpPr txBox="1">
              <a:spLocks noChangeArrowheads="1"/>
            </p:cNvSpPr>
            <p:nvPr/>
          </p:nvSpPr>
          <p:spPr bwMode="auto">
            <a:xfrm>
              <a:off x="734541" y="340214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3" name="TextBox 37"/>
            <p:cNvSpPr txBox="1">
              <a:spLocks noChangeArrowheads="1"/>
            </p:cNvSpPr>
            <p:nvPr/>
          </p:nvSpPr>
          <p:spPr bwMode="auto">
            <a:xfrm>
              <a:off x="734541" y="3871437"/>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sp>
          <p:nvSpPr>
            <p:cNvPr id="164" name="TextBox 37"/>
            <p:cNvSpPr txBox="1">
              <a:spLocks noChangeArrowheads="1"/>
            </p:cNvSpPr>
            <p:nvPr/>
          </p:nvSpPr>
          <p:spPr bwMode="auto">
            <a:xfrm>
              <a:off x="1381916" y="3870595"/>
              <a:ext cx="939382" cy="208768"/>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Task</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151935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a:spLocks noGrp="1"/>
          </p:cNvSpPr>
          <p:nvPr>
            <p:ph type="title"/>
          </p:nvPr>
        </p:nvSpPr>
        <p:spPr/>
        <p:txBody>
          <a:bodyPr>
            <a:noAutofit/>
          </a:bodyPr>
          <a:lstStyle/>
          <a:p>
            <a:r>
              <a:rPr lang="en-US" dirty="0">
                <a:latin typeface="Amazon Ember" charset="0"/>
                <a:ea typeface="Amazon Ember" charset="0"/>
                <a:cs typeface="Amazon Ember" charset="0"/>
              </a:rPr>
              <a:t>Agenda</a:t>
            </a:r>
          </a:p>
        </p:txBody>
      </p:sp>
      <p:sp>
        <p:nvSpPr>
          <p:cNvPr id="5" name="Content Placeholder 2"/>
          <p:cNvSpPr>
            <a:spLocks noGrp="1"/>
          </p:cNvSpPr>
          <p:nvPr>
            <p:ph idx="1"/>
          </p:nvPr>
        </p:nvSpPr>
        <p:spPr>
          <a:prstGeom prst="rect">
            <a:avLst/>
          </a:prstGeom>
        </p:spPr>
        <p:txBody>
          <a:bodyPr anchor="t"/>
          <a:lstStyle/>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Introduction</a:t>
            </a:r>
          </a:p>
          <a:p>
            <a:pPr marL="457200" indent="-457200">
              <a:lnSpc>
                <a:spcPct val="150000"/>
              </a:lnSpc>
              <a:spcBef>
                <a:spcPts val="0"/>
              </a:spcBef>
              <a:buFont typeface="+mj-lt"/>
              <a:buAutoNum type="arabicPeriod"/>
            </a:pPr>
            <a:r>
              <a:rPr lang="en-US" sz="2000" dirty="0" err="1">
                <a:latin typeface="Amazon Ember" charset="0"/>
                <a:ea typeface="Amazon Ember" charset="0"/>
                <a:cs typeface="Amazon Ember" charset="0"/>
              </a:rPr>
              <a:t>Microprofile</a:t>
            </a:r>
            <a:r>
              <a:rPr lang="en-US" sz="2000" dirty="0">
                <a:latin typeface="Amazon Ember" charset="0"/>
                <a:ea typeface="Amazon Ember" charset="0"/>
                <a:cs typeface="Amazon Ember" charset="0"/>
              </a:rPr>
              <a:t> and </a:t>
            </a:r>
            <a:r>
              <a:rPr lang="en-US" sz="2000" dirty="0" err="1">
                <a:latin typeface="Amazon Ember" charset="0"/>
                <a:ea typeface="Amazon Ember" charset="0"/>
                <a:cs typeface="Amazon Ember" charset="0"/>
              </a:rPr>
              <a:t>WildFly</a:t>
            </a:r>
            <a:r>
              <a:rPr lang="en-US" sz="2000" dirty="0">
                <a:latin typeface="Amazon Ember" charset="0"/>
                <a:ea typeface="Amazon Ember" charset="0"/>
                <a:cs typeface="Amazon Ember" charset="0"/>
              </a:rPr>
              <a:t> Swarm</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Amazon </a:t>
            </a:r>
            <a:r>
              <a:rPr lang="en-US" sz="2000" dirty="0" err="1">
                <a:latin typeface="Amazon Ember" charset="0"/>
                <a:ea typeface="Amazon Ember" charset="0"/>
                <a:cs typeface="Amazon Ember" charset="0"/>
              </a:rPr>
              <a:t>Fargate</a:t>
            </a:r>
            <a:r>
              <a:rPr lang="en-US" sz="2000" dirty="0">
                <a:latin typeface="Amazon Ember" charset="0"/>
                <a:ea typeface="Amazon Ember" charset="0"/>
                <a:cs typeface="Amazon Ember" charset="0"/>
              </a:rPr>
              <a:t> and ECS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Kubernetes</a:t>
            </a:r>
          </a:p>
          <a:p>
            <a:pPr marL="457200" indent="-457200">
              <a:lnSpc>
                <a:spcPct val="150000"/>
              </a:lnSpc>
              <a:spcBef>
                <a:spcPts val="0"/>
              </a:spcBef>
              <a:buFont typeface="+mj-lt"/>
              <a:buAutoNum type="arabicPeriod"/>
            </a:pPr>
            <a:r>
              <a:rPr lang="en-US" sz="2000" dirty="0">
                <a:latin typeface="Amazon Ember" charset="0"/>
                <a:ea typeface="Amazon Ember" charset="0"/>
                <a:cs typeface="Amazon Ember" charset="0"/>
              </a:rPr>
              <a:t>Microservices using AWS Lambda</a:t>
            </a:r>
          </a:p>
        </p:txBody>
      </p:sp>
    </p:spTree>
    <p:extLst>
      <p:ext uri="{BB962C8B-B14F-4D97-AF65-F5344CB8AC3E}">
        <p14:creationId xmlns:p14="http://schemas.microsoft.com/office/powerpoint/2010/main" val="231834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9543" cy="522701"/>
            </a:xfrm>
            <a:prstGeom prst="line">
              <a:avLst/>
            </a:prstGeom>
            <a:ln w="3175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270115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91A8DA-DAD3-524A-BE95-3D92D7991644}"/>
              </a:ext>
            </a:extLst>
          </p:cNvPr>
          <p:cNvSpPr>
            <a:spLocks noGrp="1"/>
          </p:cNvSpPr>
          <p:nvPr>
            <p:ph type="title"/>
          </p:nvPr>
        </p:nvSpPr>
        <p:spPr/>
        <p:txBody>
          <a:bodyPr/>
          <a:lstStyle/>
          <a:p>
            <a:r>
              <a:rPr lang="en-US" dirty="0"/>
              <a:t>Amazon </a:t>
            </a:r>
            <a:r>
              <a:rPr lang="en-US" dirty="0" err="1"/>
              <a:t>Fargate</a:t>
            </a:r>
            <a:r>
              <a:rPr lang="en-US" dirty="0"/>
              <a:t> and ECS</a:t>
            </a:r>
          </a:p>
        </p:txBody>
      </p:sp>
    </p:spTree>
    <p:extLst>
      <p:ext uri="{BB962C8B-B14F-4D97-AF65-F5344CB8AC3E}">
        <p14:creationId xmlns:p14="http://schemas.microsoft.com/office/powerpoint/2010/main" val="229801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EEA1B7AC-0E88-4B87-B5DE-56C86616723B}"/>
              </a:ext>
            </a:extLst>
          </p:cNvPr>
          <p:cNvGrpSpPr/>
          <p:nvPr/>
        </p:nvGrpSpPr>
        <p:grpSpPr>
          <a:xfrm>
            <a:off x="2561415" y="2924961"/>
            <a:ext cx="3387528" cy="898072"/>
            <a:chOff x="352323" y="1930399"/>
            <a:chExt cx="2874269" cy="762002"/>
          </a:xfrm>
        </p:grpSpPr>
        <p:pic>
          <p:nvPicPr>
            <p:cNvPr id="1030" name="Picture 1029">
              <a:extLst>
                <a:ext uri="{FF2B5EF4-FFF2-40B4-BE49-F238E27FC236}">
                  <a16:creationId xmlns:a16="http://schemas.microsoft.com/office/drawing/2014/main" id="{F1B98F66-B11E-4534-A8EF-2B6E8AD6095C}"/>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43" name="Picture 42">
              <a:extLst>
                <a:ext uri="{FF2B5EF4-FFF2-40B4-BE49-F238E27FC236}">
                  <a16:creationId xmlns:a16="http://schemas.microsoft.com/office/drawing/2014/main" id="{E70269F4-2B58-4ABD-9F5D-2C3EBC444A98}"/>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034" name="Group 1033">
            <a:extLst>
              <a:ext uri="{FF2B5EF4-FFF2-40B4-BE49-F238E27FC236}">
                <a16:creationId xmlns:a16="http://schemas.microsoft.com/office/drawing/2014/main" id="{14A25B63-7C2D-40A5-B9D0-963AC5C63A1B}"/>
              </a:ext>
            </a:extLst>
          </p:cNvPr>
          <p:cNvGrpSpPr/>
          <p:nvPr/>
        </p:nvGrpSpPr>
        <p:grpSpPr>
          <a:xfrm>
            <a:off x="1084245" y="1506595"/>
            <a:ext cx="3355196" cy="898072"/>
            <a:chOff x="3148581" y="2190749"/>
            <a:chExt cx="2846837" cy="762002"/>
          </a:xfrm>
        </p:grpSpPr>
        <p:pic>
          <p:nvPicPr>
            <p:cNvPr id="1033" name="Picture 1032">
              <a:extLst>
                <a:ext uri="{FF2B5EF4-FFF2-40B4-BE49-F238E27FC236}">
                  <a16:creationId xmlns:a16="http://schemas.microsoft.com/office/drawing/2014/main" id="{6C8E45A4-0DA9-4208-B0D5-39FB8F0C0EB0}"/>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47" name="Picture 46">
              <a:extLst>
                <a:ext uri="{FF2B5EF4-FFF2-40B4-BE49-F238E27FC236}">
                  <a16:creationId xmlns:a16="http://schemas.microsoft.com/office/drawing/2014/main" id="{0630E8C1-6C72-4612-A7BE-6048C537DE1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type="body" sz="quarter" idx="10"/>
          </p:nvPr>
        </p:nvSpPr>
        <p:spPr/>
        <p:txBody>
          <a:bodyPr/>
          <a:lstStyle/>
          <a:p>
            <a:r>
              <a:rPr lang="en-US" dirty="0"/>
              <a:t>Using Managed Services</a:t>
            </a:r>
          </a:p>
        </p:txBody>
      </p:sp>
      <p:grpSp>
        <p:nvGrpSpPr>
          <p:cNvPr id="15" name="Group 14">
            <a:extLst>
              <a:ext uri="{FF2B5EF4-FFF2-40B4-BE49-F238E27FC236}">
                <a16:creationId xmlns:a16="http://schemas.microsoft.com/office/drawing/2014/main" id="{75E9CFBD-E4C4-BB42-8076-892A8D3903B8}"/>
              </a:ext>
            </a:extLst>
          </p:cNvPr>
          <p:cNvGrpSpPr/>
          <p:nvPr/>
        </p:nvGrpSpPr>
        <p:grpSpPr>
          <a:xfrm>
            <a:off x="5199700" y="1384530"/>
            <a:ext cx="2894724" cy="1143000"/>
            <a:chOff x="2320034" y="3120135"/>
            <a:chExt cx="2014732" cy="795530"/>
          </a:xfrm>
        </p:grpSpPr>
        <p:pic>
          <p:nvPicPr>
            <p:cNvPr id="16" name="Picture 15">
              <a:extLst>
                <a:ext uri="{FF2B5EF4-FFF2-40B4-BE49-F238E27FC236}">
                  <a16:creationId xmlns:a16="http://schemas.microsoft.com/office/drawing/2014/main" id="{B3132D16-195D-B846-8384-ACE347CE566A}"/>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17" name="Picture 16">
              <a:extLst>
                <a:ext uri="{FF2B5EF4-FFF2-40B4-BE49-F238E27FC236}">
                  <a16:creationId xmlns:a16="http://schemas.microsoft.com/office/drawing/2014/main" id="{079285EA-C36B-D44B-8243-AC517F9757E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spTree>
    <p:extLst>
      <p:ext uri="{BB962C8B-B14F-4D97-AF65-F5344CB8AC3E}">
        <p14:creationId xmlns:p14="http://schemas.microsoft.com/office/powerpoint/2010/main" val="1744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1892264" y="1723790"/>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noAutofit/>
            </a:bodyPr>
            <a:lstStyle/>
            <a:p>
              <a:endParaRPr lang="en-US" dirty="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bg1"/>
              </a:solidFill>
            </a:ln>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bg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741208" y="2776475"/>
            <a:ext cx="1236237" cy="75405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034438" y="2774678"/>
            <a:ext cx="3510898" cy="1692771"/>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4986605" y="14727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solidFill>
                <a:schemeClr val="bg1"/>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41952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par>
                                <p:cTn id="13" presetID="6" presetClass="emph" presetSubtype="0" accel="100000" autoRev="1" fill="hold" nodeType="withEffect">
                                  <p:stCondLst>
                                    <p:cond delay="200"/>
                                  </p:stCondLst>
                                  <p:childTnLst>
                                    <p:animScale>
                                      <p:cBhvr>
                                        <p:cTn id="14" dur="500" fill="hold"/>
                                        <p:tgtEl>
                                          <p:spTgt spid="6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3" presetClass="path" presetSubtype="0" decel="100000" fill="hold" grpId="1" nodeType="withEffect">
                                  <p:stCondLst>
                                    <p:cond delay="400"/>
                                  </p:stCondLst>
                                  <p:childTnLst>
                                    <p:animMotion origin="layout" path="M 3.88889E-6 -2.96296E-6 L 3.88889E-6 0.0821 " pathEditMode="relative" rAng="0" ptsTypes="AA">
                                      <p:cBhvr>
                                        <p:cTn id="19" dur="750" spd="-100000" fill="hold"/>
                                        <p:tgtEl>
                                          <p:spTgt spid="5"/>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63" presetClass="path" presetSubtype="0" decel="100000" fill="hold" grpId="1" nodeType="withEffect">
                                  <p:stCondLst>
                                    <p:cond delay="600"/>
                                  </p:stCondLst>
                                  <p:childTnLst>
                                    <p:animMotion origin="layout" path="M 2.77778E-7 -2.34568E-6 L 2.77778E-7 0.0821 " pathEditMode="relative" rAng="0" ptsTypes="AA">
                                      <p:cBhvr>
                                        <p:cTn id="24" dur="750" spd="-100000" fill="hold"/>
                                        <p:tgtEl>
                                          <p:spTgt spid="34"/>
                                        </p:tgtEl>
                                        <p:attrNameLst>
                                          <p:attrName>ppt_x</p:attrName>
                                          <p:attrName>ppt_y</p:attrName>
                                        </p:attrNameLst>
                                      </p:cBhvr>
                                      <p:rCtr x="0"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4" grpId="0"/>
      <p:bldP spid="3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9554-63CC-BA4F-A689-AAF13B8B8D18}"/>
              </a:ext>
            </a:extLst>
          </p:cNvPr>
          <p:cNvSpPr>
            <a:spLocks noGrp="1"/>
          </p:cNvSpPr>
          <p:nvPr>
            <p:ph type="title"/>
          </p:nvPr>
        </p:nvSpPr>
        <p:spPr/>
        <p:txBody>
          <a:bodyPr/>
          <a:lstStyle/>
          <a:p>
            <a:r>
              <a:rPr lang="en-US" dirty="0"/>
              <a:t>Add 125 logo slide</a:t>
            </a:r>
          </a:p>
        </p:txBody>
      </p:sp>
    </p:spTree>
    <p:extLst>
      <p:ext uri="{BB962C8B-B14F-4D97-AF65-F5344CB8AC3E}">
        <p14:creationId xmlns:p14="http://schemas.microsoft.com/office/powerpoint/2010/main" val="14915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Compute Consumption Model</a:t>
            </a:r>
          </a:p>
        </p:txBody>
      </p:sp>
      <p:grpSp>
        <p:nvGrpSpPr>
          <p:cNvPr id="65" name="Group 64">
            <a:extLst>
              <a:ext uri="{FF2B5EF4-FFF2-40B4-BE49-F238E27FC236}">
                <a16:creationId xmlns:a16="http://schemas.microsoft.com/office/drawing/2014/main" id="{054CC3DD-4EE1-4347-905A-16BFD9CB34D1}"/>
              </a:ext>
            </a:extLst>
          </p:cNvPr>
          <p:cNvGrpSpPr/>
          <p:nvPr/>
        </p:nvGrpSpPr>
        <p:grpSpPr>
          <a:xfrm>
            <a:off x="950225" y="1932410"/>
            <a:ext cx="634306" cy="634306"/>
            <a:chOff x="3630400" y="1685829"/>
            <a:chExt cx="484289" cy="484289"/>
          </a:xfrm>
        </p:grpSpPr>
        <p:sp>
          <p:nvSpPr>
            <p:cNvPr id="55" name="Oval 54">
              <a:extLst>
                <a:ext uri="{FF2B5EF4-FFF2-40B4-BE49-F238E27FC236}">
                  <a16:creationId xmlns:a16="http://schemas.microsoft.com/office/drawing/2014/main" id="{32D2A995-F6E2-40F5-B104-CF3A0AF55974}"/>
                </a:ext>
              </a:extLst>
            </p:cNvPr>
            <p:cNvSpPr/>
            <p:nvPr/>
          </p:nvSpPr>
          <p:spPr>
            <a:xfrm>
              <a:off x="3630400" y="1685829"/>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54" name="Group 53">
              <a:extLst>
                <a:ext uri="{FF2B5EF4-FFF2-40B4-BE49-F238E27FC236}">
                  <a16:creationId xmlns:a16="http://schemas.microsoft.com/office/drawing/2014/main" id="{057061CB-742F-41DF-BB6E-7969F0B6B961}"/>
                </a:ext>
              </a:extLst>
            </p:cNvPr>
            <p:cNvGrpSpPr/>
            <p:nvPr/>
          </p:nvGrpSpPr>
          <p:grpSpPr>
            <a:xfrm>
              <a:off x="3759303" y="1815306"/>
              <a:ext cx="226482" cy="225334"/>
              <a:chOff x="3219982" y="2002638"/>
              <a:chExt cx="442808" cy="440564"/>
            </a:xfrm>
          </p:grpSpPr>
          <p:sp>
            <p:nvSpPr>
              <p:cNvPr id="52" name="Freeform 7">
                <a:extLst>
                  <a:ext uri="{FF2B5EF4-FFF2-40B4-BE49-F238E27FC236}">
                    <a16:creationId xmlns:a16="http://schemas.microsoft.com/office/drawing/2014/main" id="{0CFBA8CD-804E-4DA0-87E7-1CA691ADBC07}"/>
                  </a:ext>
                </a:extLst>
              </p:cNvPr>
              <p:cNvSpPr>
                <a:spLocks/>
              </p:cNvSpPr>
              <p:nvPr/>
            </p:nvSpPr>
            <p:spPr bwMode="auto">
              <a:xfrm>
                <a:off x="3219982" y="2002638"/>
                <a:ext cx="442808" cy="440564"/>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Oval 6">
                <a:extLst>
                  <a:ext uri="{FF2B5EF4-FFF2-40B4-BE49-F238E27FC236}">
                    <a16:creationId xmlns:a16="http://schemas.microsoft.com/office/drawing/2014/main" id="{47E11680-1CA7-4044-9950-F9AFA640C3B5}"/>
                  </a:ext>
                </a:extLst>
              </p:cNvPr>
              <p:cNvSpPr>
                <a:spLocks noChangeArrowheads="1"/>
              </p:cNvSpPr>
              <p:nvPr/>
            </p:nvSpPr>
            <p:spPr bwMode="auto">
              <a:xfrm>
                <a:off x="3359343" y="2140877"/>
                <a:ext cx="164087" cy="164088"/>
              </a:xfrm>
              <a:prstGeom prst="ellipse">
                <a:avLst/>
              </a:prstGeom>
              <a:grpFill/>
              <a:ln w="95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61" name="Group 60">
            <a:extLst>
              <a:ext uri="{FF2B5EF4-FFF2-40B4-BE49-F238E27FC236}">
                <a16:creationId xmlns:a16="http://schemas.microsoft.com/office/drawing/2014/main" id="{47EA4D3C-A531-44F7-94FA-CAF31FCA81BB}"/>
              </a:ext>
            </a:extLst>
          </p:cNvPr>
          <p:cNvGrpSpPr/>
          <p:nvPr/>
        </p:nvGrpSpPr>
        <p:grpSpPr>
          <a:xfrm>
            <a:off x="4301670" y="1917220"/>
            <a:ext cx="634306" cy="634306"/>
            <a:chOff x="3630400" y="3648625"/>
            <a:chExt cx="484289" cy="484289"/>
          </a:xfrm>
        </p:grpSpPr>
        <p:sp>
          <p:nvSpPr>
            <p:cNvPr id="58" name="Oval 57">
              <a:extLst>
                <a:ext uri="{FF2B5EF4-FFF2-40B4-BE49-F238E27FC236}">
                  <a16:creationId xmlns:a16="http://schemas.microsoft.com/office/drawing/2014/main" id="{A748CC31-9CA4-4030-94CF-081F6AC0CDF1}"/>
                </a:ext>
              </a:extLst>
            </p:cNvPr>
            <p:cNvSpPr/>
            <p:nvPr/>
          </p:nvSpPr>
          <p:spPr>
            <a:xfrm>
              <a:off x="3630400" y="3648625"/>
              <a:ext cx="484289" cy="484289"/>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C7A5C562-46C4-4814-882F-FBE343965440}"/>
                </a:ext>
              </a:extLst>
            </p:cNvPr>
            <p:cNvGrpSpPr/>
            <p:nvPr/>
          </p:nvGrpSpPr>
          <p:grpSpPr>
            <a:xfrm>
              <a:off x="3809765" y="3783969"/>
              <a:ext cx="125558" cy="213600"/>
              <a:chOff x="5592705" y="2881745"/>
              <a:chExt cx="330113" cy="561596"/>
            </a:xfrm>
          </p:grpSpPr>
          <p:sp>
            <p:nvSpPr>
              <p:cNvPr id="49" name="Freeform 5">
                <a:extLst>
                  <a:ext uri="{FF2B5EF4-FFF2-40B4-BE49-F238E27FC236}">
                    <a16:creationId xmlns:a16="http://schemas.microsoft.com/office/drawing/2014/main" id="{87AB5B60-14FB-4A51-8705-5D0C4AA8F8E4}"/>
                  </a:ext>
                </a:extLst>
              </p:cNvPr>
              <p:cNvSpPr>
                <a:spLocks/>
              </p:cNvSpPr>
              <p:nvPr/>
            </p:nvSpPr>
            <p:spPr bwMode="auto">
              <a:xfrm>
                <a:off x="5592705" y="2939854"/>
                <a:ext cx="330113" cy="445378"/>
              </a:xfrm>
              <a:custGeom>
                <a:avLst/>
                <a:gdLst>
                  <a:gd name="T0" fmla="*/ 186 w 202"/>
                  <a:gd name="T1" fmla="*/ 75 h 274"/>
                  <a:gd name="T2" fmla="*/ 106 w 202"/>
                  <a:gd name="T3" fmla="*/ 5 h 274"/>
                  <a:gd name="T4" fmla="*/ 15 w 202"/>
                  <a:gd name="T5" fmla="*/ 75 h 274"/>
                  <a:gd name="T6" fmla="*/ 54 w 202"/>
                  <a:gd name="T7" fmla="*/ 119 h 274"/>
                  <a:gd name="T8" fmla="*/ 96 w 202"/>
                  <a:gd name="T9" fmla="*/ 131 h 274"/>
                  <a:gd name="T10" fmla="*/ 200 w 202"/>
                  <a:gd name="T11" fmla="*/ 206 h 274"/>
                  <a:gd name="T12" fmla="*/ 115 w 202"/>
                  <a:gd name="T13" fmla="*/ 271 h 274"/>
                  <a:gd name="T14" fmla="*/ 0 w 202"/>
                  <a:gd name="T15" fmla="*/ 19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274">
                    <a:moveTo>
                      <a:pt x="186" y="75"/>
                    </a:moveTo>
                    <a:cubicBezTo>
                      <a:pt x="188" y="66"/>
                      <a:pt x="190" y="11"/>
                      <a:pt x="106" y="5"/>
                    </a:cubicBezTo>
                    <a:cubicBezTo>
                      <a:pt x="23" y="0"/>
                      <a:pt x="13" y="68"/>
                      <a:pt x="15" y="75"/>
                    </a:cubicBezTo>
                    <a:cubicBezTo>
                      <a:pt x="17" y="80"/>
                      <a:pt x="16" y="102"/>
                      <a:pt x="54" y="119"/>
                    </a:cubicBezTo>
                    <a:cubicBezTo>
                      <a:pt x="64" y="123"/>
                      <a:pt x="78" y="128"/>
                      <a:pt x="96" y="131"/>
                    </a:cubicBezTo>
                    <a:cubicBezTo>
                      <a:pt x="178" y="148"/>
                      <a:pt x="202" y="165"/>
                      <a:pt x="200" y="206"/>
                    </a:cubicBezTo>
                    <a:cubicBezTo>
                      <a:pt x="197" y="246"/>
                      <a:pt x="160" y="268"/>
                      <a:pt x="115" y="271"/>
                    </a:cubicBezTo>
                    <a:cubicBezTo>
                      <a:pt x="71" y="274"/>
                      <a:pt x="11" y="265"/>
                      <a:pt x="0" y="190"/>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5023915C-DB5D-480F-B97D-75830975929C}"/>
                  </a:ext>
                </a:extLst>
              </p:cNvPr>
              <p:cNvCxnSpPr>
                <a:cxnSpLocks/>
              </p:cNvCxnSpPr>
              <p:nvPr/>
            </p:nvCxnSpPr>
            <p:spPr>
              <a:xfrm>
                <a:off x="5757761" y="2881745"/>
                <a:ext cx="0" cy="561596"/>
              </a:xfrm>
              <a:prstGeom prst="line">
                <a:avLst/>
              </a:prstGeom>
              <a:grpFill/>
              <a:ln w="12700" cap="rnd">
                <a:solidFill>
                  <a:schemeClr val="bg1"/>
                </a:solidFill>
                <a:prstDash val="solid"/>
                <a:round/>
                <a:headEnd/>
                <a:tailEnd/>
              </a:ln>
            </p:spPr>
          </p:cxnSp>
        </p:grpSp>
      </p:grpSp>
      <p:grpSp>
        <p:nvGrpSpPr>
          <p:cNvPr id="75" name="Group 74">
            <a:extLst>
              <a:ext uri="{FF2B5EF4-FFF2-40B4-BE49-F238E27FC236}">
                <a16:creationId xmlns:a16="http://schemas.microsoft.com/office/drawing/2014/main" id="{8B65DE56-5870-473A-9631-AE78EFB72397}"/>
              </a:ext>
            </a:extLst>
          </p:cNvPr>
          <p:cNvGrpSpPr/>
          <p:nvPr/>
        </p:nvGrpSpPr>
        <p:grpSpPr>
          <a:xfrm>
            <a:off x="2724809" y="1932357"/>
            <a:ext cx="634754" cy="634754"/>
            <a:chOff x="432760" y="1698593"/>
            <a:chExt cx="1216153" cy="1216152"/>
          </a:xfrm>
        </p:grpSpPr>
        <p:sp>
          <p:nvSpPr>
            <p:cNvPr id="76" name="Oval 75">
              <a:extLst>
                <a:ext uri="{FF2B5EF4-FFF2-40B4-BE49-F238E27FC236}">
                  <a16:creationId xmlns:a16="http://schemas.microsoft.com/office/drawing/2014/main" id="{64D88749-C8A2-494E-835C-8791E09B02F9}"/>
                </a:ext>
              </a:extLst>
            </p:cNvPr>
            <p:cNvSpPr/>
            <p:nvPr/>
          </p:nvSpPr>
          <p:spPr>
            <a:xfrm>
              <a:off x="432760" y="1698593"/>
              <a:ext cx="1216153" cy="1216152"/>
            </a:xfrm>
            <a:prstGeom prst="ellipse">
              <a:avLst/>
            </a:prstGeom>
            <a:solidFill>
              <a:schemeClr val="bg1">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9FF"/>
                </a:solidFill>
                <a:effectLst/>
                <a:uLnTx/>
                <a:uFillTx/>
                <a:latin typeface="Arial"/>
                <a:ea typeface="+mn-ea"/>
                <a:cs typeface="+mn-cs"/>
              </a:endParaRPr>
            </a:p>
          </p:txBody>
        </p:sp>
        <p:grpSp>
          <p:nvGrpSpPr>
            <p:cNvPr id="77" name="Group 4">
              <a:extLst>
                <a:ext uri="{FF2B5EF4-FFF2-40B4-BE49-F238E27FC236}">
                  <a16:creationId xmlns:a16="http://schemas.microsoft.com/office/drawing/2014/main" id="{D1399735-59D5-4462-8FDE-0A0467956ED3}"/>
                </a:ext>
              </a:extLst>
            </p:cNvPr>
            <p:cNvGrpSpPr>
              <a:grpSpLocks noChangeAspect="1"/>
            </p:cNvGrpSpPr>
            <p:nvPr/>
          </p:nvGrpSpPr>
          <p:grpSpPr bwMode="auto">
            <a:xfrm>
              <a:off x="778094" y="1973007"/>
              <a:ext cx="525491" cy="667321"/>
              <a:chOff x="5991" y="173"/>
              <a:chExt cx="741" cy="941"/>
            </a:xfrm>
          </p:grpSpPr>
          <p:sp>
            <p:nvSpPr>
              <p:cNvPr id="78" name="Freeform 5">
                <a:extLst>
                  <a:ext uri="{FF2B5EF4-FFF2-40B4-BE49-F238E27FC236}">
                    <a16:creationId xmlns:a16="http://schemas.microsoft.com/office/drawing/2014/main" id="{51D44998-2E0E-4B8F-A1B2-5615AECFEC9A}"/>
                  </a:ext>
                </a:extLst>
              </p:cNvPr>
              <p:cNvSpPr>
                <a:spLocks noEditPoints="1"/>
              </p:cNvSpPr>
              <p:nvPr/>
            </p:nvSpPr>
            <p:spPr bwMode="auto">
              <a:xfrm>
                <a:off x="6110" y="774"/>
                <a:ext cx="378" cy="112"/>
              </a:xfrm>
              <a:custGeom>
                <a:avLst/>
                <a:gdLst>
                  <a:gd name="T0" fmla="*/ 378 w 378"/>
                  <a:gd name="T1" fmla="*/ 34 h 112"/>
                  <a:gd name="T2" fmla="*/ 8 w 378"/>
                  <a:gd name="T3" fmla="*/ 0 h 112"/>
                  <a:gd name="T4" fmla="*/ 0 w 378"/>
                  <a:gd name="T5" fmla="*/ 78 h 112"/>
                  <a:gd name="T6" fmla="*/ 372 w 378"/>
                  <a:gd name="T7" fmla="*/ 112 h 112"/>
                  <a:gd name="T8" fmla="*/ 378 w 378"/>
                  <a:gd name="T9" fmla="*/ 34 h 112"/>
                  <a:gd name="T10" fmla="*/ 378 w 378"/>
                  <a:gd name="T11" fmla="*/ 34 h 112"/>
                  <a:gd name="T12" fmla="*/ 378 w 378"/>
                  <a:gd name="T13" fmla="*/ 34 h 112"/>
                </a:gdLst>
                <a:ahLst/>
                <a:cxnLst>
                  <a:cxn ang="0">
                    <a:pos x="T0" y="T1"/>
                  </a:cxn>
                  <a:cxn ang="0">
                    <a:pos x="T2" y="T3"/>
                  </a:cxn>
                  <a:cxn ang="0">
                    <a:pos x="T4" y="T5"/>
                  </a:cxn>
                  <a:cxn ang="0">
                    <a:pos x="T6" y="T7"/>
                  </a:cxn>
                  <a:cxn ang="0">
                    <a:pos x="T8" y="T9"/>
                  </a:cxn>
                  <a:cxn ang="0">
                    <a:pos x="T10" y="T11"/>
                  </a:cxn>
                  <a:cxn ang="0">
                    <a:pos x="T12" y="T13"/>
                  </a:cxn>
                </a:cxnLst>
                <a:rect l="0" t="0" r="r" b="b"/>
                <a:pathLst>
                  <a:path w="378" h="112">
                    <a:moveTo>
                      <a:pt x="378" y="34"/>
                    </a:moveTo>
                    <a:lnTo>
                      <a:pt x="8" y="0"/>
                    </a:lnTo>
                    <a:lnTo>
                      <a:pt x="0" y="78"/>
                    </a:lnTo>
                    <a:lnTo>
                      <a:pt x="372" y="112"/>
                    </a:lnTo>
                    <a:lnTo>
                      <a:pt x="378" y="34"/>
                    </a:lnTo>
                    <a:moveTo>
                      <a:pt x="378" y="34"/>
                    </a:moveTo>
                    <a:lnTo>
                      <a:pt x="378" y="34"/>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9" name="Freeform 6">
                <a:extLst>
                  <a:ext uri="{FF2B5EF4-FFF2-40B4-BE49-F238E27FC236}">
                    <a16:creationId xmlns:a16="http://schemas.microsoft.com/office/drawing/2014/main" id="{6604ACE9-A36D-4402-8D6C-84E447A86CA6}"/>
                  </a:ext>
                </a:extLst>
              </p:cNvPr>
              <p:cNvSpPr>
                <a:spLocks noEditPoints="1"/>
              </p:cNvSpPr>
              <p:nvPr/>
            </p:nvSpPr>
            <p:spPr bwMode="auto">
              <a:xfrm>
                <a:off x="6108" y="909"/>
                <a:ext cx="371" cy="80"/>
              </a:xfrm>
              <a:custGeom>
                <a:avLst/>
                <a:gdLst>
                  <a:gd name="T0" fmla="*/ 371 w 371"/>
                  <a:gd name="T1" fmla="*/ 0 h 80"/>
                  <a:gd name="T2" fmla="*/ 0 w 371"/>
                  <a:gd name="T3" fmla="*/ 2 h 80"/>
                  <a:gd name="T4" fmla="*/ 0 w 371"/>
                  <a:gd name="T5" fmla="*/ 80 h 80"/>
                  <a:gd name="T6" fmla="*/ 371 w 371"/>
                  <a:gd name="T7" fmla="*/ 80 h 80"/>
                  <a:gd name="T8" fmla="*/ 371 w 371"/>
                  <a:gd name="T9" fmla="*/ 0 h 80"/>
                  <a:gd name="T10" fmla="*/ 371 w 371"/>
                  <a:gd name="T11" fmla="*/ 0 h 80"/>
                  <a:gd name="T12" fmla="*/ 371 w 371"/>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71" h="80">
                    <a:moveTo>
                      <a:pt x="371" y="0"/>
                    </a:moveTo>
                    <a:lnTo>
                      <a:pt x="0" y="2"/>
                    </a:lnTo>
                    <a:lnTo>
                      <a:pt x="0" y="80"/>
                    </a:lnTo>
                    <a:lnTo>
                      <a:pt x="371" y="80"/>
                    </a:lnTo>
                    <a:lnTo>
                      <a:pt x="371" y="0"/>
                    </a:lnTo>
                    <a:moveTo>
                      <a:pt x="371" y="0"/>
                    </a:moveTo>
                    <a:lnTo>
                      <a:pt x="371"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0" name="Freeform 7">
                <a:extLst>
                  <a:ext uri="{FF2B5EF4-FFF2-40B4-BE49-F238E27FC236}">
                    <a16:creationId xmlns:a16="http://schemas.microsoft.com/office/drawing/2014/main" id="{B15FCE86-2E28-4399-BDBF-5614176E997B}"/>
                  </a:ext>
                </a:extLst>
              </p:cNvPr>
              <p:cNvSpPr>
                <a:spLocks noEditPoints="1"/>
              </p:cNvSpPr>
              <p:nvPr/>
            </p:nvSpPr>
            <p:spPr bwMode="auto">
              <a:xfrm>
                <a:off x="6199" y="425"/>
                <a:ext cx="361" cy="256"/>
              </a:xfrm>
              <a:custGeom>
                <a:avLst/>
                <a:gdLst>
                  <a:gd name="T0" fmla="*/ 361 w 361"/>
                  <a:gd name="T1" fmla="*/ 187 h 256"/>
                  <a:gd name="T2" fmla="*/ 40 w 361"/>
                  <a:gd name="T3" fmla="*/ 0 h 256"/>
                  <a:gd name="T4" fmla="*/ 0 w 361"/>
                  <a:gd name="T5" fmla="*/ 69 h 256"/>
                  <a:gd name="T6" fmla="*/ 321 w 361"/>
                  <a:gd name="T7" fmla="*/ 256 h 256"/>
                  <a:gd name="T8" fmla="*/ 361 w 361"/>
                  <a:gd name="T9" fmla="*/ 187 h 256"/>
                  <a:gd name="T10" fmla="*/ 361 w 361"/>
                  <a:gd name="T11" fmla="*/ 187 h 256"/>
                  <a:gd name="T12" fmla="*/ 361 w 361"/>
                  <a:gd name="T13" fmla="*/ 187 h 256"/>
                </a:gdLst>
                <a:ahLst/>
                <a:cxnLst>
                  <a:cxn ang="0">
                    <a:pos x="T0" y="T1"/>
                  </a:cxn>
                  <a:cxn ang="0">
                    <a:pos x="T2" y="T3"/>
                  </a:cxn>
                  <a:cxn ang="0">
                    <a:pos x="T4" y="T5"/>
                  </a:cxn>
                  <a:cxn ang="0">
                    <a:pos x="T6" y="T7"/>
                  </a:cxn>
                  <a:cxn ang="0">
                    <a:pos x="T8" y="T9"/>
                  </a:cxn>
                  <a:cxn ang="0">
                    <a:pos x="T10" y="T11"/>
                  </a:cxn>
                  <a:cxn ang="0">
                    <a:pos x="T12" y="T13"/>
                  </a:cxn>
                </a:cxnLst>
                <a:rect l="0" t="0" r="r" b="b"/>
                <a:pathLst>
                  <a:path w="361" h="256">
                    <a:moveTo>
                      <a:pt x="361" y="187"/>
                    </a:moveTo>
                    <a:lnTo>
                      <a:pt x="40" y="0"/>
                    </a:lnTo>
                    <a:lnTo>
                      <a:pt x="0" y="69"/>
                    </a:lnTo>
                    <a:lnTo>
                      <a:pt x="321" y="256"/>
                    </a:lnTo>
                    <a:lnTo>
                      <a:pt x="361" y="187"/>
                    </a:lnTo>
                    <a:moveTo>
                      <a:pt x="361" y="187"/>
                    </a:moveTo>
                    <a:lnTo>
                      <a:pt x="361" y="187"/>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1" name="Freeform 8">
                <a:extLst>
                  <a:ext uri="{FF2B5EF4-FFF2-40B4-BE49-F238E27FC236}">
                    <a16:creationId xmlns:a16="http://schemas.microsoft.com/office/drawing/2014/main" id="{3BF0252D-DDC8-49C5-993F-DB3725DD2A4C}"/>
                  </a:ext>
                </a:extLst>
              </p:cNvPr>
              <p:cNvSpPr>
                <a:spLocks noEditPoints="1"/>
              </p:cNvSpPr>
              <p:nvPr/>
            </p:nvSpPr>
            <p:spPr bwMode="auto">
              <a:xfrm>
                <a:off x="6132" y="608"/>
                <a:ext cx="382" cy="172"/>
              </a:xfrm>
              <a:custGeom>
                <a:avLst/>
                <a:gdLst>
                  <a:gd name="T0" fmla="*/ 382 w 382"/>
                  <a:gd name="T1" fmla="*/ 95 h 172"/>
                  <a:gd name="T2" fmla="*/ 22 w 382"/>
                  <a:gd name="T3" fmla="*/ 0 h 172"/>
                  <a:gd name="T4" fmla="*/ 0 w 382"/>
                  <a:gd name="T5" fmla="*/ 77 h 172"/>
                  <a:gd name="T6" fmla="*/ 360 w 382"/>
                  <a:gd name="T7" fmla="*/ 172 h 172"/>
                  <a:gd name="T8" fmla="*/ 382 w 382"/>
                  <a:gd name="T9" fmla="*/ 95 h 172"/>
                  <a:gd name="T10" fmla="*/ 382 w 382"/>
                  <a:gd name="T11" fmla="*/ 95 h 172"/>
                  <a:gd name="T12" fmla="*/ 382 w 382"/>
                  <a:gd name="T13" fmla="*/ 95 h 172"/>
                </a:gdLst>
                <a:ahLst/>
                <a:cxnLst>
                  <a:cxn ang="0">
                    <a:pos x="T0" y="T1"/>
                  </a:cxn>
                  <a:cxn ang="0">
                    <a:pos x="T2" y="T3"/>
                  </a:cxn>
                  <a:cxn ang="0">
                    <a:pos x="T4" y="T5"/>
                  </a:cxn>
                  <a:cxn ang="0">
                    <a:pos x="T6" y="T7"/>
                  </a:cxn>
                  <a:cxn ang="0">
                    <a:pos x="T8" y="T9"/>
                  </a:cxn>
                  <a:cxn ang="0">
                    <a:pos x="T10" y="T11"/>
                  </a:cxn>
                  <a:cxn ang="0">
                    <a:pos x="T12" y="T13"/>
                  </a:cxn>
                </a:cxnLst>
                <a:rect l="0" t="0" r="r" b="b"/>
                <a:pathLst>
                  <a:path w="382" h="172">
                    <a:moveTo>
                      <a:pt x="382" y="95"/>
                    </a:moveTo>
                    <a:lnTo>
                      <a:pt x="22" y="0"/>
                    </a:lnTo>
                    <a:lnTo>
                      <a:pt x="0" y="77"/>
                    </a:lnTo>
                    <a:lnTo>
                      <a:pt x="360" y="172"/>
                    </a:lnTo>
                    <a:lnTo>
                      <a:pt x="382" y="95"/>
                    </a:lnTo>
                    <a:moveTo>
                      <a:pt x="382" y="95"/>
                    </a:moveTo>
                    <a:lnTo>
                      <a:pt x="382" y="9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2" name="Freeform 9">
                <a:extLst>
                  <a:ext uri="{FF2B5EF4-FFF2-40B4-BE49-F238E27FC236}">
                    <a16:creationId xmlns:a16="http://schemas.microsoft.com/office/drawing/2014/main" id="{8F29834B-8E40-422E-9093-1B21E2308DE7}"/>
                  </a:ext>
                </a:extLst>
              </p:cNvPr>
              <p:cNvSpPr>
                <a:spLocks noEditPoints="1"/>
              </p:cNvSpPr>
              <p:nvPr/>
            </p:nvSpPr>
            <p:spPr bwMode="auto">
              <a:xfrm>
                <a:off x="5991" y="727"/>
                <a:ext cx="616" cy="387"/>
              </a:xfrm>
              <a:custGeom>
                <a:avLst/>
                <a:gdLst>
                  <a:gd name="T0" fmla="*/ 551 w 616"/>
                  <a:gd name="T1" fmla="*/ 325 h 387"/>
                  <a:gd name="T2" fmla="*/ 65 w 616"/>
                  <a:gd name="T3" fmla="*/ 325 h 387"/>
                  <a:gd name="T4" fmla="*/ 65 w 616"/>
                  <a:gd name="T5" fmla="*/ 0 h 387"/>
                  <a:gd name="T6" fmla="*/ 0 w 616"/>
                  <a:gd name="T7" fmla="*/ 0 h 387"/>
                  <a:gd name="T8" fmla="*/ 0 w 616"/>
                  <a:gd name="T9" fmla="*/ 387 h 387"/>
                  <a:gd name="T10" fmla="*/ 0 w 616"/>
                  <a:gd name="T11" fmla="*/ 387 h 387"/>
                  <a:gd name="T12" fmla="*/ 18 w 616"/>
                  <a:gd name="T13" fmla="*/ 387 h 387"/>
                  <a:gd name="T14" fmla="*/ 616 w 616"/>
                  <a:gd name="T15" fmla="*/ 387 h 387"/>
                  <a:gd name="T16" fmla="*/ 616 w 616"/>
                  <a:gd name="T17" fmla="*/ 387 h 387"/>
                  <a:gd name="T18" fmla="*/ 616 w 616"/>
                  <a:gd name="T19" fmla="*/ 369 h 387"/>
                  <a:gd name="T20" fmla="*/ 616 w 616"/>
                  <a:gd name="T21" fmla="*/ 0 h 387"/>
                  <a:gd name="T22" fmla="*/ 551 w 616"/>
                  <a:gd name="T23" fmla="*/ 0 h 387"/>
                  <a:gd name="T24" fmla="*/ 551 w 616"/>
                  <a:gd name="T25" fmla="*/ 325 h 387"/>
                  <a:gd name="T26" fmla="*/ 551 w 616"/>
                  <a:gd name="T27" fmla="*/ 325 h 387"/>
                  <a:gd name="T28" fmla="*/ 551 w 616"/>
                  <a:gd name="T29" fmla="*/ 3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6" h="387">
                    <a:moveTo>
                      <a:pt x="551" y="325"/>
                    </a:moveTo>
                    <a:lnTo>
                      <a:pt x="65" y="325"/>
                    </a:lnTo>
                    <a:lnTo>
                      <a:pt x="65" y="0"/>
                    </a:lnTo>
                    <a:lnTo>
                      <a:pt x="0" y="0"/>
                    </a:lnTo>
                    <a:lnTo>
                      <a:pt x="0" y="387"/>
                    </a:lnTo>
                    <a:lnTo>
                      <a:pt x="0" y="387"/>
                    </a:lnTo>
                    <a:lnTo>
                      <a:pt x="18" y="387"/>
                    </a:lnTo>
                    <a:lnTo>
                      <a:pt x="616" y="387"/>
                    </a:lnTo>
                    <a:lnTo>
                      <a:pt x="616" y="387"/>
                    </a:lnTo>
                    <a:lnTo>
                      <a:pt x="616" y="369"/>
                    </a:lnTo>
                    <a:lnTo>
                      <a:pt x="616" y="0"/>
                    </a:lnTo>
                    <a:lnTo>
                      <a:pt x="551" y="0"/>
                    </a:lnTo>
                    <a:lnTo>
                      <a:pt x="551" y="325"/>
                    </a:lnTo>
                    <a:moveTo>
                      <a:pt x="551" y="325"/>
                    </a:moveTo>
                    <a:lnTo>
                      <a:pt x="551" y="325"/>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3" name="Freeform 10">
                <a:extLst>
                  <a:ext uri="{FF2B5EF4-FFF2-40B4-BE49-F238E27FC236}">
                    <a16:creationId xmlns:a16="http://schemas.microsoft.com/office/drawing/2014/main" id="{6B60FE3D-663B-4768-AB47-916C9BE56979}"/>
                  </a:ext>
                </a:extLst>
              </p:cNvPr>
              <p:cNvSpPr>
                <a:spLocks noEditPoints="1"/>
              </p:cNvSpPr>
              <p:nvPr/>
            </p:nvSpPr>
            <p:spPr bwMode="auto">
              <a:xfrm>
                <a:off x="6589" y="173"/>
                <a:ext cx="143" cy="379"/>
              </a:xfrm>
              <a:custGeom>
                <a:avLst/>
                <a:gdLst>
                  <a:gd name="T0" fmla="*/ 78 w 143"/>
                  <a:gd name="T1" fmla="*/ 0 h 379"/>
                  <a:gd name="T2" fmla="*/ 0 w 143"/>
                  <a:gd name="T3" fmla="*/ 14 h 379"/>
                  <a:gd name="T4" fmla="*/ 64 w 143"/>
                  <a:gd name="T5" fmla="*/ 379 h 379"/>
                  <a:gd name="T6" fmla="*/ 143 w 143"/>
                  <a:gd name="T7" fmla="*/ 367 h 379"/>
                  <a:gd name="T8" fmla="*/ 78 w 143"/>
                  <a:gd name="T9" fmla="*/ 0 h 379"/>
                  <a:gd name="T10" fmla="*/ 78 w 143"/>
                  <a:gd name="T11" fmla="*/ 0 h 379"/>
                  <a:gd name="T12" fmla="*/ 78 w 143"/>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43" h="379">
                    <a:moveTo>
                      <a:pt x="78" y="0"/>
                    </a:moveTo>
                    <a:lnTo>
                      <a:pt x="0" y="14"/>
                    </a:lnTo>
                    <a:lnTo>
                      <a:pt x="64" y="379"/>
                    </a:lnTo>
                    <a:lnTo>
                      <a:pt x="143" y="367"/>
                    </a:lnTo>
                    <a:lnTo>
                      <a:pt x="78" y="0"/>
                    </a:lnTo>
                    <a:moveTo>
                      <a:pt x="78" y="0"/>
                    </a:moveTo>
                    <a:lnTo>
                      <a:pt x="78" y="0"/>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84" name="Freeform 11">
                <a:extLst>
                  <a:ext uri="{FF2B5EF4-FFF2-40B4-BE49-F238E27FC236}">
                    <a16:creationId xmlns:a16="http://schemas.microsoft.com/office/drawing/2014/main" id="{324F2719-C80D-4194-A088-F7648CA4465C}"/>
                  </a:ext>
                </a:extLst>
              </p:cNvPr>
              <p:cNvSpPr>
                <a:spLocks noEditPoints="1"/>
              </p:cNvSpPr>
              <p:nvPr/>
            </p:nvSpPr>
            <p:spPr bwMode="auto">
              <a:xfrm>
                <a:off x="6362" y="250"/>
                <a:ext cx="277" cy="352"/>
              </a:xfrm>
              <a:custGeom>
                <a:avLst/>
                <a:gdLst>
                  <a:gd name="T0" fmla="*/ 0 w 277"/>
                  <a:gd name="T1" fmla="*/ 46 h 352"/>
                  <a:gd name="T2" fmla="*/ 210 w 277"/>
                  <a:gd name="T3" fmla="*/ 352 h 352"/>
                  <a:gd name="T4" fmla="*/ 277 w 277"/>
                  <a:gd name="T5" fmla="*/ 308 h 352"/>
                  <a:gd name="T6" fmla="*/ 67 w 277"/>
                  <a:gd name="T7" fmla="*/ 0 h 352"/>
                  <a:gd name="T8" fmla="*/ 0 w 277"/>
                  <a:gd name="T9" fmla="*/ 46 h 352"/>
                  <a:gd name="T10" fmla="*/ 0 w 277"/>
                  <a:gd name="T11" fmla="*/ 46 h 352"/>
                  <a:gd name="T12" fmla="*/ 0 w 277"/>
                  <a:gd name="T13" fmla="*/ 46 h 352"/>
                </a:gdLst>
                <a:ahLst/>
                <a:cxnLst>
                  <a:cxn ang="0">
                    <a:pos x="T0" y="T1"/>
                  </a:cxn>
                  <a:cxn ang="0">
                    <a:pos x="T2" y="T3"/>
                  </a:cxn>
                  <a:cxn ang="0">
                    <a:pos x="T4" y="T5"/>
                  </a:cxn>
                  <a:cxn ang="0">
                    <a:pos x="T6" y="T7"/>
                  </a:cxn>
                  <a:cxn ang="0">
                    <a:pos x="T8" y="T9"/>
                  </a:cxn>
                  <a:cxn ang="0">
                    <a:pos x="T10" y="T11"/>
                  </a:cxn>
                  <a:cxn ang="0">
                    <a:pos x="T12" y="T13"/>
                  </a:cxn>
                </a:cxnLst>
                <a:rect l="0" t="0" r="r" b="b"/>
                <a:pathLst>
                  <a:path w="277" h="352">
                    <a:moveTo>
                      <a:pt x="0" y="46"/>
                    </a:moveTo>
                    <a:lnTo>
                      <a:pt x="210" y="352"/>
                    </a:lnTo>
                    <a:lnTo>
                      <a:pt x="277" y="308"/>
                    </a:lnTo>
                    <a:lnTo>
                      <a:pt x="67" y="0"/>
                    </a:lnTo>
                    <a:lnTo>
                      <a:pt x="0" y="46"/>
                    </a:lnTo>
                    <a:moveTo>
                      <a:pt x="0" y="46"/>
                    </a:moveTo>
                    <a:lnTo>
                      <a:pt x="0" y="46"/>
                    </a:lnTo>
                  </a:path>
                </a:pathLst>
              </a:custGeom>
              <a:grpFill/>
              <a:ln w="9525"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3" name="Rectangle 2">
            <a:extLst>
              <a:ext uri="{FF2B5EF4-FFF2-40B4-BE49-F238E27FC236}">
                <a16:creationId xmlns:a16="http://schemas.microsoft.com/office/drawing/2014/main" id="{C256C368-7CC7-4446-909B-C21588AA87A5}"/>
              </a:ext>
            </a:extLst>
          </p:cNvPr>
          <p:cNvSpPr/>
          <p:nvPr/>
        </p:nvSpPr>
        <p:spPr>
          <a:xfrm>
            <a:off x="480155" y="2898811"/>
            <a:ext cx="1574469"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 instances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to manage</a:t>
            </a:r>
          </a:p>
        </p:txBody>
      </p:sp>
      <p:sp>
        <p:nvSpPr>
          <p:cNvPr id="4" name="Rectangle 3">
            <a:extLst>
              <a:ext uri="{FF2B5EF4-FFF2-40B4-BE49-F238E27FC236}">
                <a16:creationId xmlns:a16="http://schemas.microsoft.com/office/drawing/2014/main" id="{F6EE883D-30E7-48FD-860F-EB4C7C9283EE}"/>
              </a:ext>
            </a:extLst>
          </p:cNvPr>
          <p:cNvSpPr/>
          <p:nvPr/>
        </p:nvSpPr>
        <p:spPr>
          <a:xfrm>
            <a:off x="2207429" y="2898811"/>
            <a:ext cx="1669515" cy="646331"/>
          </a:xfrm>
          <a:prstGeom prst="rect">
            <a:avLst/>
          </a:prstGeom>
        </p:spPr>
        <p:txBody>
          <a:bodyPr wrap="square">
            <a:spAutoFit/>
          </a:bodyPr>
          <a:lstStyle/>
          <a:p>
            <a:pPr marL="0" lvl="1" algn="ctr">
              <a:spcAft>
                <a:spcPts val="3800"/>
              </a:spcAf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Task </a:t>
            </a:r>
            <a:b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native API</a:t>
            </a:r>
          </a:p>
        </p:txBody>
      </p:sp>
      <p:sp>
        <p:nvSpPr>
          <p:cNvPr id="5" name="Rectangle 4">
            <a:extLst>
              <a:ext uri="{FF2B5EF4-FFF2-40B4-BE49-F238E27FC236}">
                <a16:creationId xmlns:a16="http://schemas.microsoft.com/office/drawing/2014/main" id="{64153F57-EEEE-4D7F-9718-D2C7AD354B7C}"/>
              </a:ext>
            </a:extLst>
          </p:cNvPr>
          <p:cNvSpPr/>
          <p:nvPr/>
        </p:nvSpPr>
        <p:spPr>
          <a:xfrm>
            <a:off x="3825978" y="2898811"/>
            <a:ext cx="1585690" cy="646331"/>
          </a:xfrm>
          <a:prstGeom prst="rect">
            <a:avLst/>
          </a:prstGeom>
        </p:spPr>
        <p:txBody>
          <a:bodyPr wrap="none">
            <a:spAutoFit/>
          </a:bodyPr>
          <a:lstStyle/>
          <a:p>
            <a:pPr marL="0" marR="0" lvl="1" indent="0" algn="ctr" defTabSz="457200" rtl="0" eaLnBrk="1" fontAlgn="auto" latinLnBrk="0" hangingPunct="1">
              <a:lnSpc>
                <a:spcPct val="100000"/>
              </a:lnSpc>
              <a:spcBef>
                <a:spcPts val="0"/>
              </a:spcBef>
              <a:spcAft>
                <a:spcPts val="380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 </a:t>
            </a:r>
            <a:b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based pricing</a:t>
            </a:r>
          </a:p>
        </p:txBody>
      </p:sp>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6700251" y="1681844"/>
            <a:ext cx="1827173" cy="1025516"/>
          </a:xfrm>
          <a:prstGeom prst="rect">
            <a:avLst/>
          </a:prstGeom>
        </p:spPr>
      </p:pic>
      <p:sp>
        <p:nvSpPr>
          <p:cNvPr id="7" name="Rectangle 6"/>
          <p:cNvSpPr/>
          <p:nvPr/>
        </p:nvSpPr>
        <p:spPr>
          <a:xfrm>
            <a:off x="6332249" y="2898811"/>
            <a:ext cx="2563176" cy="923330"/>
          </a:xfrm>
          <a:prstGeom prst="rect">
            <a:avLst/>
          </a:prstGeom>
        </p:spPr>
        <p:txBody>
          <a:bodyPr wrap="square">
            <a:spAutoFit/>
          </a:bodyPr>
          <a:lstStyle/>
          <a:p>
            <a:pPr algn="ct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Simple, easy to use, powerful </a:t>
            </a:r>
            <a:r>
              <a:rPr lang="mr-IN" dirty="0">
                <a:solidFill>
                  <a:schemeClr val="accent1"/>
                </a:solidFill>
                <a:latin typeface="Amazon Ember" panose="020B0603020204020204" pitchFamily="34" charset="0"/>
                <a:ea typeface="Amazon Ember" panose="020B0603020204020204" pitchFamily="34" charset="0"/>
                <a:cs typeface="Amazon Ember Light" panose="020B0403020204020204" pitchFamily="34" charset="0"/>
              </a:rPr>
              <a:t>–</a:t>
            </a:r>
            <a:r>
              <a:rPr lang="en-US"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and new consumption model</a:t>
            </a:r>
          </a:p>
        </p:txBody>
      </p:sp>
      <p:sp>
        <p:nvSpPr>
          <p:cNvPr id="6" name="TextBox 5"/>
          <p:cNvSpPr txBox="1"/>
          <p:nvPr/>
        </p:nvSpPr>
        <p:spPr>
          <a:xfrm>
            <a:off x="5479020" y="2182807"/>
            <a:ext cx="635110" cy="1015663"/>
          </a:xfrm>
          <a:prstGeom prst="rect">
            <a:avLst/>
          </a:prstGeom>
          <a:noFill/>
        </p:spPr>
        <p:txBody>
          <a:bodyPr wrap="none" rtlCol="0" anchor="ctr">
            <a:spAutoFit/>
          </a:bodyPr>
          <a:lstStyle/>
          <a:p>
            <a:pPr algn="ctr"/>
            <a:r>
              <a:rPr lang="en-US" sz="6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11157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6" presetClass="emph" presetSubtype="0" accel="100000" autoRev="1" fill="hold" nodeType="withEffect">
                                  <p:stCondLst>
                                    <p:cond delay="0"/>
                                  </p:stCondLst>
                                  <p:childTnLst>
                                    <p:animScale>
                                      <p:cBhvr>
                                        <p:cTn id="9" dur="500" fill="hold"/>
                                        <p:tgtEl>
                                          <p:spTgt spid="65"/>
                                        </p:tgtEl>
                                      </p:cBhvr>
                                      <p:by x="50000" y="50000"/>
                                    </p:animScale>
                                  </p:childTnLst>
                                </p:cTn>
                              </p:par>
                              <p:par>
                                <p:cTn id="10" presetID="10" presetClass="entr" presetSubtype="0" fill="hold" nodeType="withEffect">
                                  <p:stCondLst>
                                    <p:cond delay="7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6" presetClass="emph" presetSubtype="0" accel="100000" autoRev="1" fill="hold" nodeType="withEffect">
                                  <p:stCondLst>
                                    <p:cond delay="200"/>
                                  </p:stCondLst>
                                  <p:childTnLst>
                                    <p:animScale>
                                      <p:cBhvr>
                                        <p:cTn id="14" dur="500" fill="hold"/>
                                        <p:tgtEl>
                                          <p:spTgt spid="75"/>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63" presetClass="path" presetSubtype="0" decel="100000" fill="hold" grpId="1" nodeType="withEffect">
                                  <p:stCondLst>
                                    <p:cond delay="400"/>
                                  </p:stCondLst>
                                  <p:childTnLst>
                                    <p:animMotion origin="layout" path="M -1.66667E-6 -4.5679E-6 L -1.66667E-6 0.0821 " pathEditMode="relative" rAng="0" ptsTypes="AA">
                                      <p:cBhvr>
                                        <p:cTn id="19" dur="750" spd="-100000" fill="hold"/>
                                        <p:tgtEl>
                                          <p:spTgt spid="3"/>
                                        </p:tgtEl>
                                        <p:attrNameLst>
                                          <p:attrName>ppt_x</p:attrName>
                                          <p:attrName>ppt_y</p:attrName>
                                        </p:attrNameLst>
                                      </p:cBhvr>
                                      <p:rCtr x="0" y="4105"/>
                                    </p:animMotion>
                                  </p:childTnLst>
                                </p:cTn>
                              </p:par>
                              <p:par>
                                <p:cTn id="20" presetID="10" presetClass="entr" presetSubtype="0" fill="hold" grpId="0" nodeType="withEffect">
                                  <p:stCondLst>
                                    <p:cond delay="7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3" presetClass="path" presetSubtype="0" decel="100000" fill="hold" grpId="1" nodeType="withEffect">
                                  <p:stCondLst>
                                    <p:cond delay="600"/>
                                  </p:stCondLst>
                                  <p:childTnLst>
                                    <p:animMotion origin="layout" path="M 1.11111E-6 -4.5679E-6 L 1.11111E-6 0.0821 " pathEditMode="relative" rAng="0" ptsTypes="AA">
                                      <p:cBhvr>
                                        <p:cTn id="24" dur="750" spd="-100000" fill="hold"/>
                                        <p:tgtEl>
                                          <p:spTgt spid="4"/>
                                        </p:tgtEl>
                                        <p:attrNameLst>
                                          <p:attrName>ppt_x</p:attrName>
                                          <p:attrName>ppt_y</p:attrName>
                                        </p:attrNameLst>
                                      </p:cBhvr>
                                      <p:rCtr x="0" y="4105"/>
                                    </p:animMotion>
                                  </p:childTnLst>
                                </p:cTn>
                              </p:par>
                              <p:par>
                                <p:cTn id="25" presetID="10" presetClass="entr" presetSubtype="0" fill="hold" nodeType="withEffect">
                                  <p:stCondLst>
                                    <p:cond delay="11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6" presetClass="emph" presetSubtype="0" accel="100000" autoRev="1" fill="hold" nodeType="withEffect">
                                  <p:stCondLst>
                                    <p:cond delay="600"/>
                                  </p:stCondLst>
                                  <p:childTnLst>
                                    <p:animScale>
                                      <p:cBhvr>
                                        <p:cTn id="29" dur="500" fill="hold"/>
                                        <p:tgtEl>
                                          <p:spTgt spid="61"/>
                                        </p:tgtEl>
                                      </p:cBhvr>
                                      <p:by x="50000" y="50000"/>
                                    </p:animScale>
                                  </p:childTnLst>
                                </p:cTn>
                              </p:par>
                              <p:par>
                                <p:cTn id="30" presetID="10" presetClass="entr" presetSubtype="0" fill="hold" grpId="0" nodeType="withEffect">
                                  <p:stCondLst>
                                    <p:cond delay="1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63" presetClass="path" presetSubtype="0" decel="100000" fill="hold" grpId="1" nodeType="withEffect">
                                  <p:stCondLst>
                                    <p:cond delay="1000"/>
                                  </p:stCondLst>
                                  <p:childTnLst>
                                    <p:animMotion origin="layout" path="M -4.72222E-6 -4.5679E-6 L -4.72222E-6 0.0821 " pathEditMode="relative" rAng="0" ptsTypes="AA">
                                      <p:cBhvr>
                                        <p:cTn id="34" dur="750" spd="-100000" fill="hold"/>
                                        <p:tgtEl>
                                          <p:spTgt spid="5"/>
                                        </p:tgtEl>
                                        <p:attrNameLst>
                                          <p:attrName>ppt_x</p:attrName>
                                          <p:attrName>ppt_y</p:attrName>
                                        </p:attrNameLst>
                                      </p:cBhvr>
                                      <p:rCtr x="0" y="4105"/>
                                    </p:animMotion>
                                  </p:childTnLst>
                                </p:cTn>
                              </p:par>
                              <p:par>
                                <p:cTn id="35" presetID="10" presetClass="entr" presetSubtype="0" fill="hold" grpId="0" nodeType="withEffect">
                                  <p:stCondLst>
                                    <p:cond delay="15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63" presetClass="path" presetSubtype="0" decel="100000" fill="hold" grpId="1" nodeType="withEffect">
                                  <p:stCondLst>
                                    <p:cond delay="1500"/>
                                  </p:stCondLst>
                                  <p:childTnLst>
                                    <p:animMotion origin="layout" path="M 1.11111E-6 -3.20988E-6 L 0.04844 -3.20988E-6 " pathEditMode="relative" rAng="0" ptsTypes="AA">
                                      <p:cBhvr>
                                        <p:cTn id="39" dur="750" spd="-100000" fill="hold"/>
                                        <p:tgtEl>
                                          <p:spTgt spid="7"/>
                                        </p:tgtEl>
                                        <p:attrNameLst>
                                          <p:attrName>ppt_x</p:attrName>
                                          <p:attrName>ppt_y</p:attrName>
                                        </p:attrNameLst>
                                      </p:cBhvr>
                                      <p:rCtr x="2413" y="0"/>
                                    </p:animMotion>
                                  </p:childTnLst>
                                </p:cTn>
                              </p:par>
                              <p:par>
                                <p:cTn id="40" presetID="10" presetClass="entr" presetSubtype="0" fill="hold" nodeType="withEffect">
                                  <p:stCondLst>
                                    <p:cond delay="15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63" presetClass="path" presetSubtype="0" decel="100000" fill="hold" nodeType="withEffect">
                                  <p:stCondLst>
                                    <p:cond delay="1500"/>
                                  </p:stCondLst>
                                  <p:childTnLst>
                                    <p:animMotion origin="layout" path="M 1.11111E-6 -3.20988E-6 L 0.04844 -3.20988E-6 " pathEditMode="relative" rAng="0" ptsTypes="AA">
                                      <p:cBhvr>
                                        <p:cTn id="44" dur="750" spd="-100000" fill="hold"/>
                                        <p:tgtEl>
                                          <p:spTgt spid="35"/>
                                        </p:tgtEl>
                                        <p:attrNameLst>
                                          <p:attrName>ppt_x</p:attrName>
                                          <p:attrName>ppt_y</p:attrName>
                                        </p:attrNameLst>
                                      </p:cBhvr>
                                      <p:rCtr x="2413" y="0"/>
                                    </p:animMotion>
                                  </p:childTnLst>
                                </p:cTn>
                              </p:par>
                              <p:par>
                                <p:cTn id="45" presetID="1" presetClass="entr" presetSubtype="0" fill="hold" grpId="0" nodeType="withEffect">
                                  <p:stCondLst>
                                    <p:cond delay="150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Production Workloads on AWS</a:t>
            </a:r>
            <a:endParaRPr lang="en-US" sz="2800" dirty="0">
              <a:solidFill>
                <a:srgbClr val="FF0000"/>
              </a:solidFill>
            </a:endParaRPr>
          </a:p>
        </p:txBody>
      </p:sp>
      <p:grpSp>
        <p:nvGrpSpPr>
          <p:cNvPr id="6" name="Group 5">
            <a:extLst>
              <a:ext uri="{FF2B5EF4-FFF2-40B4-BE49-F238E27FC236}">
                <a16:creationId xmlns:a16="http://schemas.microsoft.com/office/drawing/2014/main" id="{FEF6FD25-C577-4C51-AC57-AD14E84AFE27}"/>
              </a:ext>
            </a:extLst>
          </p:cNvPr>
          <p:cNvGrpSpPr/>
          <p:nvPr/>
        </p:nvGrpSpPr>
        <p:grpSpPr>
          <a:xfrm>
            <a:off x="2784984" y="1283922"/>
            <a:ext cx="2601462" cy="3143454"/>
            <a:chOff x="2579380" y="1283922"/>
            <a:chExt cx="2601462" cy="3143454"/>
          </a:xfrm>
        </p:grpSpPr>
        <p:sp>
          <p:nvSpPr>
            <p:cNvPr id="9" name="Rectangle 8">
              <a:extLst>
                <a:ext uri="{FF2B5EF4-FFF2-40B4-BE49-F238E27FC236}">
                  <a16:creationId xmlns:a16="http://schemas.microsoft.com/office/drawing/2014/main" id="{B92A26A5-760C-4AFA-9796-056CF0E661CD}"/>
                </a:ext>
              </a:extLst>
            </p:cNvPr>
            <p:cNvSpPr/>
            <p:nvPr/>
          </p:nvSpPr>
          <p:spPr>
            <a:xfrm>
              <a:off x="3155223" y="1283922"/>
              <a:ext cx="2025619" cy="3046988"/>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AWS VPC networking mode</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Advanced task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placement</a:t>
              </a:r>
            </a:p>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Deep integration </a:t>
              </a:r>
              <a:b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with AWS services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ECS CLI</a:t>
              </a:r>
            </a:p>
          </p:txBody>
        </p:sp>
        <p:grpSp>
          <p:nvGrpSpPr>
            <p:cNvPr id="7" name="Group 6">
              <a:extLst>
                <a:ext uri="{FF2B5EF4-FFF2-40B4-BE49-F238E27FC236}">
                  <a16:creationId xmlns:a16="http://schemas.microsoft.com/office/drawing/2014/main" id="{5A202417-A442-4AC9-9773-5C7C5CD02458}"/>
                </a:ext>
              </a:extLst>
            </p:cNvPr>
            <p:cNvGrpSpPr/>
            <p:nvPr/>
          </p:nvGrpSpPr>
          <p:grpSpPr>
            <a:xfrm>
              <a:off x="2634870" y="1323323"/>
              <a:ext cx="313962" cy="243312"/>
              <a:chOff x="5436484" y="816509"/>
              <a:chExt cx="912921" cy="707491"/>
            </a:xfrm>
          </p:grpSpPr>
          <p:sp>
            <p:nvSpPr>
              <p:cNvPr id="8" name="Oval 7">
                <a:extLst>
                  <a:ext uri="{FF2B5EF4-FFF2-40B4-BE49-F238E27FC236}">
                    <a16:creationId xmlns:a16="http://schemas.microsoft.com/office/drawing/2014/main" id="{7684AE9A-7522-48DC-9C06-0A93EBE55F42}"/>
                  </a:ext>
                </a:extLst>
              </p:cNvPr>
              <p:cNvSpPr/>
              <p:nvPr/>
            </p:nvSpPr>
            <p:spPr>
              <a:xfrm>
                <a:off x="5776969"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Oval 9">
                <a:extLst>
                  <a:ext uri="{FF2B5EF4-FFF2-40B4-BE49-F238E27FC236}">
                    <a16:creationId xmlns:a16="http://schemas.microsoft.com/office/drawing/2014/main" id="{CC7CBE04-AD64-4733-B8FA-384CCF842ABC}"/>
                  </a:ext>
                </a:extLst>
              </p:cNvPr>
              <p:cNvSpPr/>
              <p:nvPr/>
            </p:nvSpPr>
            <p:spPr>
              <a:xfrm>
                <a:off x="5436484" y="105428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1" name="Group 10">
                <a:extLst>
                  <a:ext uri="{FF2B5EF4-FFF2-40B4-BE49-F238E27FC236}">
                    <a16:creationId xmlns:a16="http://schemas.microsoft.com/office/drawing/2014/main" id="{95D9F64C-5024-4354-9B09-C6117D50243D}"/>
                  </a:ext>
                </a:extLst>
              </p:cNvPr>
              <p:cNvGrpSpPr/>
              <p:nvPr/>
            </p:nvGrpSpPr>
            <p:grpSpPr>
              <a:xfrm>
                <a:off x="6117455" y="816509"/>
                <a:ext cx="231950" cy="707491"/>
                <a:chOff x="6117455" y="816509"/>
                <a:chExt cx="231950" cy="707491"/>
              </a:xfrm>
            </p:grpSpPr>
            <p:sp>
              <p:nvSpPr>
                <p:cNvPr id="16" name="Oval 15">
                  <a:extLst>
                    <a:ext uri="{FF2B5EF4-FFF2-40B4-BE49-F238E27FC236}">
                      <a16:creationId xmlns:a16="http://schemas.microsoft.com/office/drawing/2014/main" id="{7917BB49-E4EF-4F20-A7F3-A058234484E1}"/>
                    </a:ext>
                  </a:extLst>
                </p:cNvPr>
                <p:cNvSpPr/>
                <p:nvPr/>
              </p:nvSpPr>
              <p:spPr>
                <a:xfrm>
                  <a:off x="6117455" y="816509"/>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Oval 16">
                  <a:extLst>
                    <a:ext uri="{FF2B5EF4-FFF2-40B4-BE49-F238E27FC236}">
                      <a16:creationId xmlns:a16="http://schemas.microsoft.com/office/drawing/2014/main" id="{9BFFCFB9-F816-4B97-B116-F4AB28EC5E2E}"/>
                    </a:ext>
                  </a:extLst>
                </p:cNvPr>
                <p:cNvSpPr/>
                <p:nvPr/>
              </p:nvSpPr>
              <p:spPr>
                <a:xfrm>
                  <a:off x="6117455" y="1292050"/>
                  <a:ext cx="231950" cy="231950"/>
                </a:xfrm>
                <a:prstGeom prst="ellips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cxnSp>
            <p:nvCxnSpPr>
              <p:cNvPr id="12" name="Straight Connector 11">
                <a:extLst>
                  <a:ext uri="{FF2B5EF4-FFF2-40B4-BE49-F238E27FC236}">
                    <a16:creationId xmlns:a16="http://schemas.microsoft.com/office/drawing/2014/main" id="{F21A28CB-F331-43A8-923B-AA3595C4E2DD}"/>
                  </a:ext>
                </a:extLst>
              </p:cNvPr>
              <p:cNvCxnSpPr>
                <a:cxnSpLocks/>
                <a:stCxn id="10" idx="6"/>
              </p:cNvCxnSpPr>
              <p:nvPr/>
            </p:nvCxnSpPr>
            <p:spPr>
              <a:xfrm>
                <a:off x="5668434" y="1170255"/>
                <a:ext cx="103122" cy="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A2236170-A854-4588-AC45-0CB46C4A7562}"/>
                  </a:ext>
                </a:extLst>
              </p:cNvPr>
              <p:cNvCxnSpPr>
                <a:cxnSpLocks/>
              </p:cNvCxnSpPr>
              <p:nvPr/>
            </p:nvCxnSpPr>
            <p:spPr>
              <a:xfrm flipV="1">
                <a:off x="5974951" y="986320"/>
                <a:ext cx="157265" cy="101928"/>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5" name="Straight Connector 14">
                <a:extLst>
                  <a:ext uri="{FF2B5EF4-FFF2-40B4-BE49-F238E27FC236}">
                    <a16:creationId xmlns:a16="http://schemas.microsoft.com/office/drawing/2014/main" id="{48778A96-A52A-4985-AB79-AD4B3B8F1D24}"/>
                  </a:ext>
                </a:extLst>
              </p:cNvPr>
              <p:cNvCxnSpPr>
                <a:cxnSpLocks/>
              </p:cNvCxnSpPr>
              <p:nvPr/>
            </p:nvCxnSpPr>
            <p:spPr>
              <a:xfrm>
                <a:off x="5974951" y="1244971"/>
                <a:ext cx="157265" cy="127510"/>
              </a:xfrm>
              <a:prstGeom prst="line">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cxnSp>
        </p:grpSp>
        <p:grpSp>
          <p:nvGrpSpPr>
            <p:cNvPr id="27" name="Group 26">
              <a:extLst>
                <a:ext uri="{FF2B5EF4-FFF2-40B4-BE49-F238E27FC236}">
                  <a16:creationId xmlns:a16="http://schemas.microsoft.com/office/drawing/2014/main" id="{9F6B33E1-F997-4FA8-8A66-DDD588354895}"/>
                </a:ext>
              </a:extLst>
            </p:cNvPr>
            <p:cNvGrpSpPr/>
            <p:nvPr/>
          </p:nvGrpSpPr>
          <p:grpSpPr>
            <a:xfrm>
              <a:off x="2644658" y="3185884"/>
              <a:ext cx="350789" cy="381116"/>
              <a:chOff x="6927135" y="2474114"/>
              <a:chExt cx="1044863" cy="1135198"/>
            </a:xfrm>
          </p:grpSpPr>
          <p:grpSp>
            <p:nvGrpSpPr>
              <p:cNvPr id="28" name="Group 27">
                <a:extLst>
                  <a:ext uri="{FF2B5EF4-FFF2-40B4-BE49-F238E27FC236}">
                    <a16:creationId xmlns:a16="http://schemas.microsoft.com/office/drawing/2014/main" id="{262EE2A3-781E-4CF7-A97D-C69CA8BA775C}"/>
                  </a:ext>
                </a:extLst>
              </p:cNvPr>
              <p:cNvGrpSpPr/>
              <p:nvPr/>
            </p:nvGrpSpPr>
            <p:grpSpPr>
              <a:xfrm>
                <a:off x="7136002" y="2864895"/>
                <a:ext cx="627161" cy="353618"/>
                <a:chOff x="7149606" y="2947129"/>
                <a:chExt cx="627161" cy="353618"/>
              </a:xfrm>
            </p:grpSpPr>
            <p:grpSp>
              <p:nvGrpSpPr>
                <p:cNvPr id="32" name="Group 31">
                  <a:extLst>
                    <a:ext uri="{FF2B5EF4-FFF2-40B4-BE49-F238E27FC236}">
                      <a16:creationId xmlns:a16="http://schemas.microsoft.com/office/drawing/2014/main" id="{626B7C40-E840-442A-A38B-8BF2523CE26F}"/>
                    </a:ext>
                  </a:extLst>
                </p:cNvPr>
                <p:cNvGrpSpPr/>
                <p:nvPr/>
              </p:nvGrpSpPr>
              <p:grpSpPr>
                <a:xfrm>
                  <a:off x="7149606" y="2947129"/>
                  <a:ext cx="627161" cy="353618"/>
                  <a:chOff x="6838580" y="3479260"/>
                  <a:chExt cx="1237564" cy="697797"/>
                </a:xfrm>
              </p:grpSpPr>
              <p:sp>
                <p:nvSpPr>
                  <p:cNvPr id="37" name="Freeform 6">
                    <a:extLst>
                      <a:ext uri="{FF2B5EF4-FFF2-40B4-BE49-F238E27FC236}">
                        <a16:creationId xmlns:a16="http://schemas.microsoft.com/office/drawing/2014/main" id="{4625293B-E8EC-43A4-9DCE-0F51661E785A}"/>
                      </a:ext>
                    </a:extLst>
                  </p:cNvPr>
                  <p:cNvSpPr>
                    <a:spLocks/>
                  </p:cNvSpPr>
                  <p:nvPr/>
                </p:nvSpPr>
                <p:spPr bwMode="auto">
                  <a:xfrm>
                    <a:off x="7727266" y="3479260"/>
                    <a:ext cx="348878" cy="697744"/>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8" name="Freeform 6">
                    <a:extLst>
                      <a:ext uri="{FF2B5EF4-FFF2-40B4-BE49-F238E27FC236}">
                        <a16:creationId xmlns:a16="http://schemas.microsoft.com/office/drawing/2014/main" id="{801DC710-1A9B-4BA8-90BA-AADD8D0BC33B}"/>
                      </a:ext>
                    </a:extLst>
                  </p:cNvPr>
                  <p:cNvSpPr>
                    <a:spLocks/>
                  </p:cNvSpPr>
                  <p:nvPr/>
                </p:nvSpPr>
                <p:spPr bwMode="auto">
                  <a:xfrm flipH="1">
                    <a:off x="6838580" y="3479319"/>
                    <a:ext cx="348878" cy="697738"/>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F206F313-463A-48ED-A5AE-6F640176E555}"/>
                    </a:ext>
                  </a:extLst>
                </p:cNvPr>
                <p:cNvGrpSpPr/>
                <p:nvPr/>
              </p:nvGrpSpPr>
              <p:grpSpPr>
                <a:xfrm>
                  <a:off x="7301167" y="3095673"/>
                  <a:ext cx="324022" cy="69232"/>
                  <a:chOff x="7295441" y="3095673"/>
                  <a:chExt cx="324022" cy="69232"/>
                </a:xfrm>
              </p:grpSpPr>
              <p:sp>
                <p:nvSpPr>
                  <p:cNvPr id="34" name="Oval 33">
                    <a:extLst>
                      <a:ext uri="{FF2B5EF4-FFF2-40B4-BE49-F238E27FC236}">
                        <a16:creationId xmlns:a16="http://schemas.microsoft.com/office/drawing/2014/main" id="{C43A642E-0EC7-4EA6-BAE0-4BA7E209F7D1}"/>
                      </a:ext>
                    </a:extLst>
                  </p:cNvPr>
                  <p:cNvSpPr/>
                  <p:nvPr/>
                </p:nvSpPr>
                <p:spPr>
                  <a:xfrm>
                    <a:off x="7295441" y="3095673"/>
                    <a:ext cx="69235"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Oval 34">
                    <a:extLst>
                      <a:ext uri="{FF2B5EF4-FFF2-40B4-BE49-F238E27FC236}">
                        <a16:creationId xmlns:a16="http://schemas.microsoft.com/office/drawing/2014/main" id="{A762E948-3FA9-41FF-89A9-5979AD119073}"/>
                      </a:ext>
                    </a:extLst>
                  </p:cNvPr>
                  <p:cNvSpPr/>
                  <p:nvPr/>
                </p:nvSpPr>
                <p:spPr>
                  <a:xfrm>
                    <a:off x="7422833"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E4438A1E-64B4-4778-854C-13BB9D7D7253}"/>
                      </a:ext>
                    </a:extLst>
                  </p:cNvPr>
                  <p:cNvSpPr/>
                  <p:nvPr/>
                </p:nvSpPr>
                <p:spPr>
                  <a:xfrm>
                    <a:off x="7550231" y="3095673"/>
                    <a:ext cx="69232" cy="6923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29" name="Group 28">
                <a:extLst>
                  <a:ext uri="{FF2B5EF4-FFF2-40B4-BE49-F238E27FC236}">
                    <a16:creationId xmlns:a16="http://schemas.microsoft.com/office/drawing/2014/main" id="{55DA9FEA-63FC-4F0A-890F-453A789F1D60}"/>
                  </a:ext>
                </a:extLst>
              </p:cNvPr>
              <p:cNvGrpSpPr/>
              <p:nvPr/>
            </p:nvGrpSpPr>
            <p:grpSpPr>
              <a:xfrm>
                <a:off x="6927135" y="2474114"/>
                <a:ext cx="1044863" cy="1135198"/>
                <a:chOff x="6927135" y="2474114"/>
                <a:chExt cx="1044863" cy="1135198"/>
              </a:xfrm>
            </p:grpSpPr>
            <p:sp>
              <p:nvSpPr>
                <p:cNvPr id="30" name="Arc 29">
                  <a:extLst>
                    <a:ext uri="{FF2B5EF4-FFF2-40B4-BE49-F238E27FC236}">
                      <a16:creationId xmlns:a16="http://schemas.microsoft.com/office/drawing/2014/main" id="{88AB9E4B-1B2D-48CD-9363-CFFFE5CB138A}"/>
                    </a:ext>
                  </a:extLst>
                </p:cNvPr>
                <p:cNvSpPr/>
                <p:nvPr/>
              </p:nvSpPr>
              <p:spPr>
                <a:xfrm rot="1709551">
                  <a:off x="6927135" y="2474114"/>
                  <a:ext cx="1044863" cy="1049807"/>
                </a:xfrm>
                <a:prstGeom prst="arc">
                  <a:avLst>
                    <a:gd name="adj1" fmla="val 20873480"/>
                    <a:gd name="adj2" fmla="val 8117642"/>
                  </a:avLst>
                </a:prstGeom>
                <a:noFill/>
                <a:ln w="12700">
                  <a:solidFill>
                    <a:schemeClr val="accent1"/>
                  </a:solidFill>
                  <a:tail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Arc 30">
                  <a:extLst>
                    <a:ext uri="{FF2B5EF4-FFF2-40B4-BE49-F238E27FC236}">
                      <a16:creationId xmlns:a16="http://schemas.microsoft.com/office/drawing/2014/main" id="{B94D31CB-7098-4403-9086-350888224065}"/>
                    </a:ext>
                  </a:extLst>
                </p:cNvPr>
                <p:cNvSpPr/>
                <p:nvPr/>
              </p:nvSpPr>
              <p:spPr>
                <a:xfrm rot="19909613" flipV="1">
                  <a:off x="6927138" y="2559505"/>
                  <a:ext cx="1044857" cy="1049807"/>
                </a:xfrm>
                <a:prstGeom prst="arc">
                  <a:avLst>
                    <a:gd name="adj1" fmla="val 20873480"/>
                    <a:gd name="adj2" fmla="val 8117642"/>
                  </a:avLst>
                </a:prstGeom>
                <a:noFill/>
                <a:ln w="12700">
                  <a:solidFill>
                    <a:schemeClr val="accent1"/>
                  </a:solidFill>
                  <a:headEnd type="arrow" w="sm" len="sm"/>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sp>
          <p:nvSpPr>
            <p:cNvPr id="44" name="Freeform 25">
              <a:extLst>
                <a:ext uri="{FF2B5EF4-FFF2-40B4-BE49-F238E27FC236}">
                  <a16:creationId xmlns:a16="http://schemas.microsoft.com/office/drawing/2014/main" id="{F02AEBB7-2DDD-4382-BA5B-7D06496EED0B}"/>
                </a:ext>
              </a:extLst>
            </p:cNvPr>
            <p:cNvSpPr>
              <a:spLocks noEditPoints="1"/>
            </p:cNvSpPr>
            <p:nvPr/>
          </p:nvSpPr>
          <p:spPr bwMode="auto">
            <a:xfrm>
              <a:off x="2613542" y="2347143"/>
              <a:ext cx="356618" cy="357578"/>
            </a:xfrm>
            <a:custGeom>
              <a:avLst/>
              <a:gdLst>
                <a:gd name="T0" fmla="*/ 171 w 192"/>
                <a:gd name="T1" fmla="*/ 25 h 192"/>
                <a:gd name="T2" fmla="*/ 171 w 192"/>
                <a:gd name="T3" fmla="*/ 17 h 192"/>
                <a:gd name="T4" fmla="*/ 141 w 192"/>
                <a:gd name="T5" fmla="*/ 3 h 192"/>
                <a:gd name="T6" fmla="*/ 134 w 192"/>
                <a:gd name="T7" fmla="*/ 10 h 192"/>
                <a:gd name="T8" fmla="*/ 100 w 192"/>
                <a:gd name="T9" fmla="*/ 17 h 192"/>
                <a:gd name="T10" fmla="*/ 93 w 192"/>
                <a:gd name="T11" fmla="*/ 51 h 192"/>
                <a:gd name="T12" fmla="*/ 86 w 192"/>
                <a:gd name="T13" fmla="*/ 58 h 192"/>
                <a:gd name="T14" fmla="*/ 100 w 192"/>
                <a:gd name="T15" fmla="*/ 87 h 192"/>
                <a:gd name="T16" fmla="*/ 89 w 192"/>
                <a:gd name="T17" fmla="*/ 75 h 192"/>
                <a:gd name="T18" fmla="*/ 81 w 192"/>
                <a:gd name="T19" fmla="*/ 77 h 192"/>
                <a:gd name="T20" fmla="*/ 41 w 192"/>
                <a:gd name="T21" fmla="*/ 72 h 192"/>
                <a:gd name="T22" fmla="*/ 37 w 192"/>
                <a:gd name="T23" fmla="*/ 79 h 192"/>
                <a:gd name="T24" fmla="*/ 0 w 192"/>
                <a:gd name="T25" fmla="*/ 104 h 192"/>
                <a:gd name="T26" fmla="*/ 3 w 192"/>
                <a:gd name="T27" fmla="*/ 131 h 192"/>
                <a:gd name="T28" fmla="*/ 0 w 192"/>
                <a:gd name="T29" fmla="*/ 155 h 192"/>
                <a:gd name="T30" fmla="*/ 8 w 192"/>
                <a:gd name="T31" fmla="*/ 155 h 192"/>
                <a:gd name="T32" fmla="*/ 34 w 192"/>
                <a:gd name="T33" fmla="*/ 192 h 192"/>
                <a:gd name="T34" fmla="*/ 40 w 192"/>
                <a:gd name="T35" fmla="*/ 185 h 192"/>
                <a:gd name="T36" fmla="*/ 80 w 192"/>
                <a:gd name="T37" fmla="*/ 190 h 192"/>
                <a:gd name="T38" fmla="*/ 86 w 192"/>
                <a:gd name="T39" fmla="*/ 188 h 192"/>
                <a:gd name="T40" fmla="*/ 117 w 192"/>
                <a:gd name="T41" fmla="*/ 160 h 192"/>
                <a:gd name="T42" fmla="*/ 120 w 192"/>
                <a:gd name="T43" fmla="*/ 154 h 192"/>
                <a:gd name="T44" fmla="*/ 116 w 192"/>
                <a:gd name="T45" fmla="*/ 113 h 192"/>
                <a:gd name="T46" fmla="*/ 117 w 192"/>
                <a:gd name="T47" fmla="*/ 106 h 192"/>
                <a:gd name="T48" fmla="*/ 105 w 192"/>
                <a:gd name="T49" fmla="*/ 92 h 192"/>
                <a:gd name="T50" fmla="*/ 134 w 192"/>
                <a:gd name="T51" fmla="*/ 106 h 192"/>
                <a:gd name="T52" fmla="*/ 141 w 192"/>
                <a:gd name="T53" fmla="*/ 99 h 192"/>
                <a:gd name="T54" fmla="*/ 173 w 192"/>
                <a:gd name="T55" fmla="*/ 93 h 192"/>
                <a:gd name="T56" fmla="*/ 171 w 192"/>
                <a:gd name="T57" fmla="*/ 84 h 192"/>
                <a:gd name="T58" fmla="*/ 192 w 192"/>
                <a:gd name="T59" fmla="*/ 54 h 192"/>
                <a:gd name="T60" fmla="*/ 79 w 192"/>
                <a:gd name="T61" fmla="*/ 83 h 192"/>
                <a:gd name="T62" fmla="*/ 48 w 192"/>
                <a:gd name="T63" fmla="*/ 131 h 192"/>
                <a:gd name="T64" fmla="*/ 10 w 192"/>
                <a:gd name="T65" fmla="*/ 131 h 192"/>
                <a:gd name="T66" fmla="*/ 55 w 192"/>
                <a:gd name="T67" fmla="*/ 134 h 192"/>
                <a:gd name="T68" fmla="*/ 61 w 192"/>
                <a:gd name="T69" fmla="*/ 125 h 192"/>
                <a:gd name="T70" fmla="*/ 63 w 192"/>
                <a:gd name="T71" fmla="*/ 125 h 192"/>
                <a:gd name="T72" fmla="*/ 55 w 192"/>
                <a:gd name="T73" fmla="*/ 134 h 192"/>
                <a:gd name="T74" fmla="*/ 61 w 192"/>
                <a:gd name="T75" fmla="*/ 144 h 192"/>
                <a:gd name="T76" fmla="*/ 61 w 192"/>
                <a:gd name="T77" fmla="*/ 182 h 192"/>
                <a:gd name="T78" fmla="*/ 68 w 192"/>
                <a:gd name="T79" fmla="*/ 142 h 192"/>
                <a:gd name="T80" fmla="*/ 84 w 192"/>
                <a:gd name="T81" fmla="*/ 86 h 192"/>
                <a:gd name="T82" fmla="*/ 138 w 192"/>
                <a:gd name="T83" fmla="*/ 93 h 192"/>
                <a:gd name="T84" fmla="*/ 176 w 192"/>
                <a:gd name="T85" fmla="*/ 54 h 192"/>
                <a:gd name="T86" fmla="*/ 138 w 192"/>
                <a:gd name="T8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 h="192">
                  <a:moveTo>
                    <a:pt x="189" y="51"/>
                  </a:moveTo>
                  <a:cubicBezTo>
                    <a:pt x="182" y="51"/>
                    <a:pt x="182" y="51"/>
                    <a:pt x="182" y="51"/>
                  </a:cubicBezTo>
                  <a:cubicBezTo>
                    <a:pt x="182" y="41"/>
                    <a:pt x="178" y="32"/>
                    <a:pt x="171" y="25"/>
                  </a:cubicBezTo>
                  <a:cubicBezTo>
                    <a:pt x="175" y="21"/>
                    <a:pt x="175" y="21"/>
                    <a:pt x="175" y="21"/>
                  </a:cubicBezTo>
                  <a:cubicBezTo>
                    <a:pt x="176" y="20"/>
                    <a:pt x="176" y="18"/>
                    <a:pt x="175" y="17"/>
                  </a:cubicBezTo>
                  <a:cubicBezTo>
                    <a:pt x="174" y="16"/>
                    <a:pt x="172" y="16"/>
                    <a:pt x="171" y="17"/>
                  </a:cubicBezTo>
                  <a:cubicBezTo>
                    <a:pt x="167" y="21"/>
                    <a:pt x="167" y="21"/>
                    <a:pt x="167" y="21"/>
                  </a:cubicBezTo>
                  <a:cubicBezTo>
                    <a:pt x="160" y="14"/>
                    <a:pt x="151" y="10"/>
                    <a:pt x="141" y="10"/>
                  </a:cubicBezTo>
                  <a:cubicBezTo>
                    <a:pt x="141" y="3"/>
                    <a:pt x="141" y="3"/>
                    <a:pt x="141" y="3"/>
                  </a:cubicBezTo>
                  <a:cubicBezTo>
                    <a:pt x="141" y="1"/>
                    <a:pt x="139" y="0"/>
                    <a:pt x="138" y="0"/>
                  </a:cubicBezTo>
                  <a:cubicBezTo>
                    <a:pt x="136" y="0"/>
                    <a:pt x="134" y="1"/>
                    <a:pt x="134" y="3"/>
                  </a:cubicBezTo>
                  <a:cubicBezTo>
                    <a:pt x="134" y="10"/>
                    <a:pt x="134" y="10"/>
                    <a:pt x="134" y="10"/>
                  </a:cubicBezTo>
                  <a:cubicBezTo>
                    <a:pt x="124" y="10"/>
                    <a:pt x="115" y="14"/>
                    <a:pt x="108" y="21"/>
                  </a:cubicBezTo>
                  <a:cubicBezTo>
                    <a:pt x="105" y="17"/>
                    <a:pt x="105" y="17"/>
                    <a:pt x="105" y="17"/>
                  </a:cubicBezTo>
                  <a:cubicBezTo>
                    <a:pt x="103" y="16"/>
                    <a:pt x="101" y="16"/>
                    <a:pt x="100" y="17"/>
                  </a:cubicBezTo>
                  <a:cubicBezTo>
                    <a:pt x="99" y="18"/>
                    <a:pt x="99" y="20"/>
                    <a:pt x="100" y="21"/>
                  </a:cubicBezTo>
                  <a:cubicBezTo>
                    <a:pt x="104" y="25"/>
                    <a:pt x="104" y="25"/>
                    <a:pt x="104" y="25"/>
                  </a:cubicBezTo>
                  <a:cubicBezTo>
                    <a:pt x="98" y="32"/>
                    <a:pt x="94" y="41"/>
                    <a:pt x="93" y="51"/>
                  </a:cubicBezTo>
                  <a:cubicBezTo>
                    <a:pt x="86" y="51"/>
                    <a:pt x="86" y="51"/>
                    <a:pt x="86" y="51"/>
                  </a:cubicBezTo>
                  <a:cubicBezTo>
                    <a:pt x="85" y="51"/>
                    <a:pt x="83" y="53"/>
                    <a:pt x="83" y="54"/>
                  </a:cubicBezTo>
                  <a:cubicBezTo>
                    <a:pt x="83" y="56"/>
                    <a:pt x="85" y="58"/>
                    <a:pt x="86" y="58"/>
                  </a:cubicBezTo>
                  <a:cubicBezTo>
                    <a:pt x="93" y="58"/>
                    <a:pt x="93" y="58"/>
                    <a:pt x="93" y="58"/>
                  </a:cubicBezTo>
                  <a:cubicBezTo>
                    <a:pt x="94" y="68"/>
                    <a:pt x="98" y="77"/>
                    <a:pt x="104" y="84"/>
                  </a:cubicBezTo>
                  <a:cubicBezTo>
                    <a:pt x="100" y="87"/>
                    <a:pt x="100" y="87"/>
                    <a:pt x="100" y="87"/>
                  </a:cubicBezTo>
                  <a:cubicBezTo>
                    <a:pt x="100" y="88"/>
                    <a:pt x="100" y="88"/>
                    <a:pt x="99" y="89"/>
                  </a:cubicBezTo>
                  <a:cubicBezTo>
                    <a:pt x="96" y="85"/>
                    <a:pt x="92" y="82"/>
                    <a:pt x="87" y="80"/>
                  </a:cubicBezTo>
                  <a:cubicBezTo>
                    <a:pt x="89" y="75"/>
                    <a:pt x="89" y="75"/>
                    <a:pt x="89" y="75"/>
                  </a:cubicBezTo>
                  <a:cubicBezTo>
                    <a:pt x="90" y="73"/>
                    <a:pt x="89" y="71"/>
                    <a:pt x="88" y="71"/>
                  </a:cubicBezTo>
                  <a:cubicBezTo>
                    <a:pt x="86" y="70"/>
                    <a:pt x="84" y="71"/>
                    <a:pt x="83" y="72"/>
                  </a:cubicBezTo>
                  <a:cubicBezTo>
                    <a:pt x="81" y="77"/>
                    <a:pt x="81" y="77"/>
                    <a:pt x="81" y="77"/>
                  </a:cubicBezTo>
                  <a:cubicBezTo>
                    <a:pt x="75" y="75"/>
                    <a:pt x="68" y="74"/>
                    <a:pt x="61" y="74"/>
                  </a:cubicBezTo>
                  <a:cubicBezTo>
                    <a:pt x="55" y="74"/>
                    <a:pt x="49" y="75"/>
                    <a:pt x="43" y="76"/>
                  </a:cubicBezTo>
                  <a:cubicBezTo>
                    <a:pt x="41" y="72"/>
                    <a:pt x="41" y="72"/>
                    <a:pt x="41" y="72"/>
                  </a:cubicBezTo>
                  <a:cubicBezTo>
                    <a:pt x="41" y="71"/>
                    <a:pt x="39" y="70"/>
                    <a:pt x="37" y="71"/>
                  </a:cubicBezTo>
                  <a:cubicBezTo>
                    <a:pt x="36" y="71"/>
                    <a:pt x="35" y="73"/>
                    <a:pt x="35" y="75"/>
                  </a:cubicBezTo>
                  <a:cubicBezTo>
                    <a:pt x="37" y="79"/>
                    <a:pt x="37" y="79"/>
                    <a:pt x="37" y="79"/>
                  </a:cubicBezTo>
                  <a:cubicBezTo>
                    <a:pt x="25" y="84"/>
                    <a:pt x="16" y="93"/>
                    <a:pt x="10" y="105"/>
                  </a:cubicBezTo>
                  <a:cubicBezTo>
                    <a:pt x="5" y="103"/>
                    <a:pt x="5" y="103"/>
                    <a:pt x="5" y="103"/>
                  </a:cubicBezTo>
                  <a:cubicBezTo>
                    <a:pt x="3" y="102"/>
                    <a:pt x="1" y="103"/>
                    <a:pt x="0" y="104"/>
                  </a:cubicBezTo>
                  <a:cubicBezTo>
                    <a:pt x="0" y="106"/>
                    <a:pt x="0" y="108"/>
                    <a:pt x="2" y="109"/>
                  </a:cubicBezTo>
                  <a:cubicBezTo>
                    <a:pt x="7" y="111"/>
                    <a:pt x="7" y="111"/>
                    <a:pt x="7" y="111"/>
                  </a:cubicBezTo>
                  <a:cubicBezTo>
                    <a:pt x="5" y="117"/>
                    <a:pt x="3" y="124"/>
                    <a:pt x="3" y="131"/>
                  </a:cubicBezTo>
                  <a:cubicBezTo>
                    <a:pt x="3" y="137"/>
                    <a:pt x="4" y="143"/>
                    <a:pt x="6" y="149"/>
                  </a:cubicBezTo>
                  <a:cubicBezTo>
                    <a:pt x="2" y="151"/>
                    <a:pt x="2" y="151"/>
                    <a:pt x="2" y="151"/>
                  </a:cubicBezTo>
                  <a:cubicBezTo>
                    <a:pt x="0" y="151"/>
                    <a:pt x="0" y="153"/>
                    <a:pt x="0" y="155"/>
                  </a:cubicBezTo>
                  <a:cubicBezTo>
                    <a:pt x="1" y="156"/>
                    <a:pt x="2" y="157"/>
                    <a:pt x="3" y="157"/>
                  </a:cubicBezTo>
                  <a:cubicBezTo>
                    <a:pt x="4" y="157"/>
                    <a:pt x="4" y="157"/>
                    <a:pt x="4" y="157"/>
                  </a:cubicBezTo>
                  <a:cubicBezTo>
                    <a:pt x="8" y="155"/>
                    <a:pt x="8" y="155"/>
                    <a:pt x="8" y="155"/>
                  </a:cubicBezTo>
                  <a:cubicBezTo>
                    <a:pt x="14" y="167"/>
                    <a:pt x="23" y="176"/>
                    <a:pt x="35" y="182"/>
                  </a:cubicBezTo>
                  <a:cubicBezTo>
                    <a:pt x="32" y="188"/>
                    <a:pt x="32" y="188"/>
                    <a:pt x="32" y="188"/>
                  </a:cubicBezTo>
                  <a:cubicBezTo>
                    <a:pt x="32" y="189"/>
                    <a:pt x="32" y="191"/>
                    <a:pt x="34" y="192"/>
                  </a:cubicBezTo>
                  <a:cubicBezTo>
                    <a:pt x="34" y="192"/>
                    <a:pt x="35" y="192"/>
                    <a:pt x="35" y="192"/>
                  </a:cubicBezTo>
                  <a:cubicBezTo>
                    <a:pt x="36" y="192"/>
                    <a:pt x="38" y="191"/>
                    <a:pt x="38" y="190"/>
                  </a:cubicBezTo>
                  <a:cubicBezTo>
                    <a:pt x="40" y="185"/>
                    <a:pt x="40" y="185"/>
                    <a:pt x="40" y="185"/>
                  </a:cubicBezTo>
                  <a:cubicBezTo>
                    <a:pt x="47" y="187"/>
                    <a:pt x="54" y="189"/>
                    <a:pt x="61" y="189"/>
                  </a:cubicBezTo>
                  <a:cubicBezTo>
                    <a:pt x="67" y="189"/>
                    <a:pt x="73" y="188"/>
                    <a:pt x="79" y="186"/>
                  </a:cubicBezTo>
                  <a:cubicBezTo>
                    <a:pt x="80" y="190"/>
                    <a:pt x="80" y="190"/>
                    <a:pt x="80" y="190"/>
                  </a:cubicBezTo>
                  <a:cubicBezTo>
                    <a:pt x="81" y="191"/>
                    <a:pt x="82" y="192"/>
                    <a:pt x="83" y="192"/>
                  </a:cubicBezTo>
                  <a:cubicBezTo>
                    <a:pt x="84" y="192"/>
                    <a:pt x="84" y="192"/>
                    <a:pt x="84" y="192"/>
                  </a:cubicBezTo>
                  <a:cubicBezTo>
                    <a:pt x="86" y="191"/>
                    <a:pt x="87" y="189"/>
                    <a:pt x="86" y="188"/>
                  </a:cubicBezTo>
                  <a:cubicBezTo>
                    <a:pt x="85" y="184"/>
                    <a:pt x="85" y="184"/>
                    <a:pt x="85" y="184"/>
                  </a:cubicBezTo>
                  <a:cubicBezTo>
                    <a:pt x="96" y="178"/>
                    <a:pt x="106" y="169"/>
                    <a:pt x="112" y="157"/>
                  </a:cubicBezTo>
                  <a:cubicBezTo>
                    <a:pt x="117" y="160"/>
                    <a:pt x="117" y="160"/>
                    <a:pt x="117" y="160"/>
                  </a:cubicBezTo>
                  <a:cubicBezTo>
                    <a:pt x="118" y="160"/>
                    <a:pt x="118" y="160"/>
                    <a:pt x="118" y="160"/>
                  </a:cubicBezTo>
                  <a:cubicBezTo>
                    <a:pt x="120" y="160"/>
                    <a:pt x="121" y="159"/>
                    <a:pt x="121" y="158"/>
                  </a:cubicBezTo>
                  <a:cubicBezTo>
                    <a:pt x="122" y="156"/>
                    <a:pt x="121" y="155"/>
                    <a:pt x="120" y="154"/>
                  </a:cubicBezTo>
                  <a:cubicBezTo>
                    <a:pt x="115" y="152"/>
                    <a:pt x="115" y="152"/>
                    <a:pt x="115" y="152"/>
                  </a:cubicBezTo>
                  <a:cubicBezTo>
                    <a:pt x="117" y="145"/>
                    <a:pt x="118" y="138"/>
                    <a:pt x="118" y="131"/>
                  </a:cubicBezTo>
                  <a:cubicBezTo>
                    <a:pt x="118" y="125"/>
                    <a:pt x="117" y="119"/>
                    <a:pt x="116" y="113"/>
                  </a:cubicBezTo>
                  <a:cubicBezTo>
                    <a:pt x="120" y="112"/>
                    <a:pt x="120" y="112"/>
                    <a:pt x="120" y="112"/>
                  </a:cubicBezTo>
                  <a:cubicBezTo>
                    <a:pt x="121" y="111"/>
                    <a:pt x="122" y="109"/>
                    <a:pt x="121" y="108"/>
                  </a:cubicBezTo>
                  <a:cubicBezTo>
                    <a:pt x="121" y="106"/>
                    <a:pt x="119" y="105"/>
                    <a:pt x="117" y="106"/>
                  </a:cubicBezTo>
                  <a:cubicBezTo>
                    <a:pt x="113" y="107"/>
                    <a:pt x="113" y="107"/>
                    <a:pt x="113" y="107"/>
                  </a:cubicBezTo>
                  <a:cubicBezTo>
                    <a:pt x="111" y="102"/>
                    <a:pt x="107" y="97"/>
                    <a:pt x="103" y="93"/>
                  </a:cubicBezTo>
                  <a:cubicBezTo>
                    <a:pt x="104" y="92"/>
                    <a:pt x="104" y="92"/>
                    <a:pt x="105" y="92"/>
                  </a:cubicBezTo>
                  <a:cubicBezTo>
                    <a:pt x="108" y="88"/>
                    <a:pt x="108" y="88"/>
                    <a:pt x="108" y="88"/>
                  </a:cubicBezTo>
                  <a:cubicBezTo>
                    <a:pt x="115" y="94"/>
                    <a:pt x="124" y="98"/>
                    <a:pt x="134" y="99"/>
                  </a:cubicBezTo>
                  <a:cubicBezTo>
                    <a:pt x="134" y="106"/>
                    <a:pt x="134" y="106"/>
                    <a:pt x="134" y="106"/>
                  </a:cubicBezTo>
                  <a:cubicBezTo>
                    <a:pt x="134" y="107"/>
                    <a:pt x="136" y="109"/>
                    <a:pt x="138" y="109"/>
                  </a:cubicBezTo>
                  <a:cubicBezTo>
                    <a:pt x="139" y="109"/>
                    <a:pt x="141" y="107"/>
                    <a:pt x="141" y="106"/>
                  </a:cubicBezTo>
                  <a:cubicBezTo>
                    <a:pt x="141" y="99"/>
                    <a:pt x="141" y="99"/>
                    <a:pt x="141" y="99"/>
                  </a:cubicBezTo>
                  <a:cubicBezTo>
                    <a:pt x="151" y="98"/>
                    <a:pt x="160" y="94"/>
                    <a:pt x="167" y="88"/>
                  </a:cubicBezTo>
                  <a:cubicBezTo>
                    <a:pt x="171" y="92"/>
                    <a:pt x="171" y="92"/>
                    <a:pt x="171" y="92"/>
                  </a:cubicBezTo>
                  <a:cubicBezTo>
                    <a:pt x="171" y="93"/>
                    <a:pt x="172" y="93"/>
                    <a:pt x="173" y="93"/>
                  </a:cubicBezTo>
                  <a:cubicBezTo>
                    <a:pt x="174" y="93"/>
                    <a:pt x="175" y="93"/>
                    <a:pt x="175" y="92"/>
                  </a:cubicBezTo>
                  <a:cubicBezTo>
                    <a:pt x="176" y="91"/>
                    <a:pt x="176" y="89"/>
                    <a:pt x="175" y="88"/>
                  </a:cubicBezTo>
                  <a:cubicBezTo>
                    <a:pt x="171" y="84"/>
                    <a:pt x="171" y="84"/>
                    <a:pt x="171" y="84"/>
                  </a:cubicBezTo>
                  <a:cubicBezTo>
                    <a:pt x="178" y="77"/>
                    <a:pt x="182" y="68"/>
                    <a:pt x="182" y="58"/>
                  </a:cubicBezTo>
                  <a:cubicBezTo>
                    <a:pt x="189" y="58"/>
                    <a:pt x="189" y="58"/>
                    <a:pt x="189" y="58"/>
                  </a:cubicBezTo>
                  <a:cubicBezTo>
                    <a:pt x="191" y="58"/>
                    <a:pt x="192" y="56"/>
                    <a:pt x="192" y="54"/>
                  </a:cubicBezTo>
                  <a:cubicBezTo>
                    <a:pt x="192" y="53"/>
                    <a:pt x="191" y="51"/>
                    <a:pt x="189" y="51"/>
                  </a:cubicBezTo>
                  <a:close/>
                  <a:moveTo>
                    <a:pt x="61" y="80"/>
                  </a:moveTo>
                  <a:cubicBezTo>
                    <a:pt x="67" y="80"/>
                    <a:pt x="73" y="81"/>
                    <a:pt x="79" y="83"/>
                  </a:cubicBezTo>
                  <a:cubicBezTo>
                    <a:pt x="63" y="119"/>
                    <a:pt x="63" y="119"/>
                    <a:pt x="63" y="119"/>
                  </a:cubicBezTo>
                  <a:cubicBezTo>
                    <a:pt x="62" y="118"/>
                    <a:pt x="62" y="118"/>
                    <a:pt x="61" y="118"/>
                  </a:cubicBezTo>
                  <a:cubicBezTo>
                    <a:pt x="54" y="118"/>
                    <a:pt x="48" y="124"/>
                    <a:pt x="48" y="131"/>
                  </a:cubicBezTo>
                  <a:cubicBezTo>
                    <a:pt x="48" y="132"/>
                    <a:pt x="48" y="132"/>
                    <a:pt x="48" y="133"/>
                  </a:cubicBezTo>
                  <a:cubicBezTo>
                    <a:pt x="12" y="147"/>
                    <a:pt x="12" y="147"/>
                    <a:pt x="12" y="147"/>
                  </a:cubicBezTo>
                  <a:cubicBezTo>
                    <a:pt x="10" y="142"/>
                    <a:pt x="10" y="137"/>
                    <a:pt x="10" y="131"/>
                  </a:cubicBezTo>
                  <a:cubicBezTo>
                    <a:pt x="10" y="103"/>
                    <a:pt x="33" y="80"/>
                    <a:pt x="61" y="80"/>
                  </a:cubicBezTo>
                  <a:close/>
                  <a:moveTo>
                    <a:pt x="55" y="134"/>
                  </a:moveTo>
                  <a:cubicBezTo>
                    <a:pt x="55" y="134"/>
                    <a:pt x="55" y="134"/>
                    <a:pt x="55" y="134"/>
                  </a:cubicBezTo>
                  <a:cubicBezTo>
                    <a:pt x="55" y="133"/>
                    <a:pt x="55" y="133"/>
                    <a:pt x="55" y="133"/>
                  </a:cubicBezTo>
                  <a:cubicBezTo>
                    <a:pt x="55" y="133"/>
                    <a:pt x="54" y="132"/>
                    <a:pt x="54" y="131"/>
                  </a:cubicBezTo>
                  <a:cubicBezTo>
                    <a:pt x="54" y="128"/>
                    <a:pt x="57" y="125"/>
                    <a:pt x="61" y="125"/>
                  </a:cubicBezTo>
                  <a:cubicBezTo>
                    <a:pt x="62" y="125"/>
                    <a:pt x="63" y="125"/>
                    <a:pt x="63" y="125"/>
                  </a:cubicBezTo>
                  <a:cubicBezTo>
                    <a:pt x="63" y="125"/>
                    <a:pt x="63" y="125"/>
                    <a:pt x="63" y="125"/>
                  </a:cubicBezTo>
                  <a:cubicBezTo>
                    <a:pt x="63" y="125"/>
                    <a:pt x="63" y="125"/>
                    <a:pt x="63" y="125"/>
                  </a:cubicBezTo>
                  <a:cubicBezTo>
                    <a:pt x="66" y="126"/>
                    <a:pt x="67" y="129"/>
                    <a:pt x="67" y="131"/>
                  </a:cubicBezTo>
                  <a:cubicBezTo>
                    <a:pt x="67" y="135"/>
                    <a:pt x="64" y="138"/>
                    <a:pt x="61" y="138"/>
                  </a:cubicBezTo>
                  <a:cubicBezTo>
                    <a:pt x="58" y="138"/>
                    <a:pt x="56" y="136"/>
                    <a:pt x="55" y="134"/>
                  </a:cubicBezTo>
                  <a:close/>
                  <a:moveTo>
                    <a:pt x="14" y="153"/>
                  </a:moveTo>
                  <a:cubicBezTo>
                    <a:pt x="50" y="139"/>
                    <a:pt x="50" y="139"/>
                    <a:pt x="50" y="139"/>
                  </a:cubicBezTo>
                  <a:cubicBezTo>
                    <a:pt x="53" y="142"/>
                    <a:pt x="57" y="144"/>
                    <a:pt x="61" y="144"/>
                  </a:cubicBezTo>
                  <a:cubicBezTo>
                    <a:pt x="61" y="144"/>
                    <a:pt x="62" y="144"/>
                    <a:pt x="62" y="144"/>
                  </a:cubicBezTo>
                  <a:cubicBezTo>
                    <a:pt x="76" y="180"/>
                    <a:pt x="76" y="180"/>
                    <a:pt x="76" y="180"/>
                  </a:cubicBezTo>
                  <a:cubicBezTo>
                    <a:pt x="71" y="182"/>
                    <a:pt x="66" y="182"/>
                    <a:pt x="61" y="182"/>
                  </a:cubicBezTo>
                  <a:cubicBezTo>
                    <a:pt x="40" y="182"/>
                    <a:pt x="23" y="170"/>
                    <a:pt x="14" y="153"/>
                  </a:cubicBezTo>
                  <a:close/>
                  <a:moveTo>
                    <a:pt x="82" y="178"/>
                  </a:moveTo>
                  <a:cubicBezTo>
                    <a:pt x="68" y="142"/>
                    <a:pt x="68" y="142"/>
                    <a:pt x="68" y="142"/>
                  </a:cubicBezTo>
                  <a:cubicBezTo>
                    <a:pt x="71" y="139"/>
                    <a:pt x="74" y="135"/>
                    <a:pt x="74" y="131"/>
                  </a:cubicBezTo>
                  <a:cubicBezTo>
                    <a:pt x="74" y="127"/>
                    <a:pt x="72" y="124"/>
                    <a:pt x="69" y="121"/>
                  </a:cubicBezTo>
                  <a:cubicBezTo>
                    <a:pt x="84" y="86"/>
                    <a:pt x="84" y="86"/>
                    <a:pt x="84" y="86"/>
                  </a:cubicBezTo>
                  <a:cubicBezTo>
                    <a:pt x="101" y="94"/>
                    <a:pt x="112" y="112"/>
                    <a:pt x="112" y="131"/>
                  </a:cubicBezTo>
                  <a:cubicBezTo>
                    <a:pt x="112" y="152"/>
                    <a:pt x="100" y="169"/>
                    <a:pt x="82" y="178"/>
                  </a:cubicBezTo>
                  <a:close/>
                  <a:moveTo>
                    <a:pt x="138" y="93"/>
                  </a:moveTo>
                  <a:cubicBezTo>
                    <a:pt x="116" y="93"/>
                    <a:pt x="99" y="76"/>
                    <a:pt x="99" y="54"/>
                  </a:cubicBezTo>
                  <a:cubicBezTo>
                    <a:pt x="99" y="33"/>
                    <a:pt x="116" y="16"/>
                    <a:pt x="138" y="16"/>
                  </a:cubicBezTo>
                  <a:cubicBezTo>
                    <a:pt x="159" y="16"/>
                    <a:pt x="176" y="33"/>
                    <a:pt x="176" y="54"/>
                  </a:cubicBezTo>
                  <a:cubicBezTo>
                    <a:pt x="176" y="76"/>
                    <a:pt x="159" y="93"/>
                    <a:pt x="138" y="93"/>
                  </a:cubicBezTo>
                  <a:close/>
                  <a:moveTo>
                    <a:pt x="138" y="93"/>
                  </a:moveTo>
                  <a:cubicBezTo>
                    <a:pt x="138" y="93"/>
                    <a:pt x="138" y="93"/>
                    <a:pt x="138" y="93"/>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3" name="Group 12">
              <a:extLst>
                <a:ext uri="{FF2B5EF4-FFF2-40B4-BE49-F238E27FC236}">
                  <a16:creationId xmlns:a16="http://schemas.microsoft.com/office/drawing/2014/main" id="{53CC5C6D-E457-4A67-9F5E-424E553C98D5}"/>
                </a:ext>
              </a:extLst>
            </p:cNvPr>
            <p:cNvGrpSpPr/>
            <p:nvPr/>
          </p:nvGrpSpPr>
          <p:grpSpPr>
            <a:xfrm>
              <a:off x="2579380" y="4010087"/>
              <a:ext cx="504589" cy="417289"/>
              <a:chOff x="1846399" y="468113"/>
              <a:chExt cx="504589" cy="417289"/>
            </a:xfrm>
          </p:grpSpPr>
          <p:sp>
            <p:nvSpPr>
              <p:cNvPr id="43" name="Shape 2509">
                <a:extLst>
                  <a:ext uri="{FF2B5EF4-FFF2-40B4-BE49-F238E27FC236}">
                    <a16:creationId xmlns:a16="http://schemas.microsoft.com/office/drawing/2014/main" id="{A371B94A-0C4F-4864-950F-6A2003A889D6}"/>
                  </a:ext>
                </a:extLst>
              </p:cNvPr>
              <p:cNvSpPr/>
              <p:nvPr/>
            </p:nvSpPr>
            <p:spPr>
              <a:xfrm>
                <a:off x="1928882" y="468113"/>
                <a:ext cx="341860"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5" name="Shape 2510">
                <a:extLst>
                  <a:ext uri="{FF2B5EF4-FFF2-40B4-BE49-F238E27FC236}">
                    <a16:creationId xmlns:a16="http://schemas.microsoft.com/office/drawing/2014/main" id="{210DDAE0-EF3E-43AF-B845-2FAF726A63AF}"/>
                  </a:ext>
                </a:extLst>
              </p:cNvPr>
              <p:cNvSpPr/>
              <p:nvPr/>
            </p:nvSpPr>
            <p:spPr>
              <a:xfrm>
                <a:off x="1846399"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sp>
            <p:nvSpPr>
              <p:cNvPr id="46" name="Shape 2511">
                <a:extLst>
                  <a:ext uri="{FF2B5EF4-FFF2-40B4-BE49-F238E27FC236}">
                    <a16:creationId xmlns:a16="http://schemas.microsoft.com/office/drawing/2014/main" id="{334690FD-BA86-4A80-A8FB-E07A529C6C30}"/>
                  </a:ext>
                </a:extLst>
              </p:cNvPr>
              <p:cNvSpPr/>
              <p:nvPr/>
            </p:nvSpPr>
            <p:spPr>
              <a:xfrm>
                <a:off x="2145384" y="502505"/>
                <a:ext cx="205604" cy="382897"/>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FF9600"/>
                    </a:solidFill>
                    <a:effectLst/>
                    <a:uLnTx/>
                    <a:uFillTx/>
                    <a:latin typeface="Avenir Book"/>
                    <a:ea typeface="+mn-ea"/>
                    <a:cs typeface="+mn-cs"/>
                    <a:sym typeface="Avenir Book"/>
                  </a:rPr>
                  <a:t>}</a:t>
                </a:r>
              </a:p>
            </p:txBody>
          </p:sp>
        </p:grpSp>
      </p:grpSp>
      <p:pic>
        <p:nvPicPr>
          <p:cNvPr id="2049" name="Picture 2048">
            <a:extLst>
              <a:ext uri="{FF2B5EF4-FFF2-40B4-BE49-F238E27FC236}">
                <a16:creationId xmlns:a16="http://schemas.microsoft.com/office/drawing/2014/main" id="{C3A136F4-4CD4-4C8F-8C15-5E7CECE79EE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42900" y="1573955"/>
            <a:ext cx="1774735" cy="1995590"/>
          </a:xfrm>
          <a:prstGeom prst="rect">
            <a:avLst/>
          </a:prstGeom>
        </p:spPr>
      </p:pic>
      <p:grpSp>
        <p:nvGrpSpPr>
          <p:cNvPr id="63" name="Group 62">
            <a:extLst>
              <a:ext uri="{FF2B5EF4-FFF2-40B4-BE49-F238E27FC236}">
                <a16:creationId xmlns:a16="http://schemas.microsoft.com/office/drawing/2014/main" id="{06DF6B74-3F74-4D5F-AB39-587CD162BAED}"/>
              </a:ext>
            </a:extLst>
          </p:cNvPr>
          <p:cNvGrpSpPr/>
          <p:nvPr/>
        </p:nvGrpSpPr>
        <p:grpSpPr>
          <a:xfrm>
            <a:off x="5827583" y="1283922"/>
            <a:ext cx="3179121" cy="3211135"/>
            <a:chOff x="5621979" y="1283922"/>
            <a:chExt cx="3179121" cy="3211135"/>
          </a:xfrm>
        </p:grpSpPr>
        <p:grpSp>
          <p:nvGrpSpPr>
            <p:cNvPr id="21" name="Group 20">
              <a:extLst>
                <a:ext uri="{FF2B5EF4-FFF2-40B4-BE49-F238E27FC236}">
                  <a16:creationId xmlns:a16="http://schemas.microsoft.com/office/drawing/2014/main" id="{41223ADA-CCD0-4443-905B-60317489F74C}"/>
                </a:ext>
              </a:extLst>
            </p:cNvPr>
            <p:cNvGrpSpPr/>
            <p:nvPr/>
          </p:nvGrpSpPr>
          <p:grpSpPr>
            <a:xfrm>
              <a:off x="5663127" y="1286270"/>
              <a:ext cx="301752" cy="301753"/>
              <a:chOff x="6470650" y="1370796"/>
              <a:chExt cx="409575" cy="409578"/>
            </a:xfrm>
          </p:grpSpPr>
          <p:sp>
            <p:nvSpPr>
              <p:cNvPr id="22" name="Oval 80">
                <a:extLst>
                  <a:ext uri="{FF2B5EF4-FFF2-40B4-BE49-F238E27FC236}">
                    <a16:creationId xmlns:a16="http://schemas.microsoft.com/office/drawing/2014/main" id="{BD6C1BB5-748B-4524-AF3A-3B0C1F171D5A}"/>
                  </a:ext>
                </a:extLst>
              </p:cNvPr>
              <p:cNvSpPr>
                <a:spLocks noChangeArrowheads="1"/>
              </p:cNvSpPr>
              <p:nvPr/>
            </p:nvSpPr>
            <p:spPr bwMode="auto">
              <a:xfrm>
                <a:off x="6473825" y="1370799"/>
                <a:ext cx="406400"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Oval 81">
                <a:extLst>
                  <a:ext uri="{FF2B5EF4-FFF2-40B4-BE49-F238E27FC236}">
                    <a16:creationId xmlns:a16="http://schemas.microsoft.com/office/drawing/2014/main" id="{1A4ABABF-80D0-423E-86E9-F4BBF7AC0DD3}"/>
                  </a:ext>
                </a:extLst>
              </p:cNvPr>
              <p:cNvSpPr>
                <a:spLocks noChangeArrowheads="1"/>
              </p:cNvSpPr>
              <p:nvPr/>
            </p:nvSpPr>
            <p:spPr bwMode="auto">
              <a:xfrm>
                <a:off x="6575424" y="1370796"/>
                <a:ext cx="198437" cy="409575"/>
              </a:xfrm>
              <a:prstGeom prst="ellipse">
                <a:avLst/>
              </a:pr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4" name="Line 82">
                <a:extLst>
                  <a:ext uri="{FF2B5EF4-FFF2-40B4-BE49-F238E27FC236}">
                    <a16:creationId xmlns:a16="http://schemas.microsoft.com/office/drawing/2014/main" id="{A4CCEF0D-CF30-4054-A133-420B3F1E6803}"/>
                  </a:ext>
                </a:extLst>
              </p:cNvPr>
              <p:cNvSpPr>
                <a:spLocks noChangeShapeType="1"/>
              </p:cNvSpPr>
              <p:nvPr/>
            </p:nvSpPr>
            <p:spPr bwMode="auto">
              <a:xfrm>
                <a:off x="6470650" y="1572410"/>
                <a:ext cx="409575" cy="0"/>
              </a:xfrm>
              <a:prstGeom prst="line">
                <a:avLst/>
              </a:prstGeom>
              <a:noFill/>
              <a:ln w="12700">
                <a:solidFill>
                  <a:schemeClr val="accent1"/>
                </a:solidFill>
              </a:ln>
              <a:effectLst/>
              <a:extLst>
                <a:ext uri="{909E8E84-426E-40DD-AFC4-6F175D3DCCD1}">
                  <a14:hiddenFill xmlns:a14="http://schemas.microsoft.com/office/drawing/2010/main">
                    <a:no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5" name="Freeform 83">
                <a:extLst>
                  <a:ext uri="{FF2B5EF4-FFF2-40B4-BE49-F238E27FC236}">
                    <a16:creationId xmlns:a16="http://schemas.microsoft.com/office/drawing/2014/main" id="{F2461890-4E8E-4EE8-BEC4-C4E763C9FFD6}"/>
                  </a:ext>
                </a:extLst>
              </p:cNvPr>
              <p:cNvSpPr>
                <a:spLocks/>
              </p:cNvSpPr>
              <p:nvPr/>
            </p:nvSpPr>
            <p:spPr bwMode="auto">
              <a:xfrm>
                <a:off x="6515100" y="1448590"/>
                <a:ext cx="319086" cy="46038"/>
              </a:xfrm>
              <a:custGeom>
                <a:avLst/>
                <a:gdLst>
                  <a:gd name="T0" fmla="*/ 85 w 85"/>
                  <a:gd name="T1" fmla="*/ 0 h 12"/>
                  <a:gd name="T2" fmla="*/ 43 w 85"/>
                  <a:gd name="T3" fmla="*/ 12 h 12"/>
                  <a:gd name="T4" fmla="*/ 0 w 85"/>
                  <a:gd name="T5" fmla="*/ 0 h 12"/>
                </a:gdLst>
                <a:ahLst/>
                <a:cxnLst>
                  <a:cxn ang="0">
                    <a:pos x="T0" y="T1"/>
                  </a:cxn>
                  <a:cxn ang="0">
                    <a:pos x="T2" y="T3"/>
                  </a:cxn>
                  <a:cxn ang="0">
                    <a:pos x="T4" y="T5"/>
                  </a:cxn>
                </a:cxnLst>
                <a:rect l="0" t="0" r="r" b="b"/>
                <a:pathLst>
                  <a:path w="85" h="12">
                    <a:moveTo>
                      <a:pt x="85" y="0"/>
                    </a:moveTo>
                    <a:cubicBezTo>
                      <a:pt x="74" y="7"/>
                      <a:pt x="59" y="12"/>
                      <a:pt x="43" y="12"/>
                    </a:cubicBezTo>
                    <a:cubicBezTo>
                      <a:pt x="26" y="12"/>
                      <a:pt x="11" y="7"/>
                      <a:pt x="0" y="0"/>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Freeform 84">
                <a:extLst>
                  <a:ext uri="{FF2B5EF4-FFF2-40B4-BE49-F238E27FC236}">
                    <a16:creationId xmlns:a16="http://schemas.microsoft.com/office/drawing/2014/main" id="{9ED235C2-AC5D-4E8B-B5C2-7E34EC7533CE}"/>
                  </a:ext>
                </a:extLst>
              </p:cNvPr>
              <p:cNvSpPr>
                <a:spLocks/>
              </p:cNvSpPr>
              <p:nvPr/>
            </p:nvSpPr>
            <p:spPr bwMode="auto">
              <a:xfrm>
                <a:off x="6515100" y="1651790"/>
                <a:ext cx="319086" cy="49213"/>
              </a:xfrm>
              <a:custGeom>
                <a:avLst/>
                <a:gdLst>
                  <a:gd name="T0" fmla="*/ 85 w 85"/>
                  <a:gd name="T1" fmla="*/ 13 h 13"/>
                  <a:gd name="T2" fmla="*/ 43 w 85"/>
                  <a:gd name="T3" fmla="*/ 0 h 13"/>
                  <a:gd name="T4" fmla="*/ 0 w 85"/>
                  <a:gd name="T5" fmla="*/ 13 h 13"/>
                </a:gdLst>
                <a:ahLst/>
                <a:cxnLst>
                  <a:cxn ang="0">
                    <a:pos x="T0" y="T1"/>
                  </a:cxn>
                  <a:cxn ang="0">
                    <a:pos x="T2" y="T3"/>
                  </a:cxn>
                  <a:cxn ang="0">
                    <a:pos x="T4" y="T5"/>
                  </a:cxn>
                </a:cxnLst>
                <a:rect l="0" t="0" r="r" b="b"/>
                <a:pathLst>
                  <a:path w="85" h="13">
                    <a:moveTo>
                      <a:pt x="85" y="13"/>
                    </a:moveTo>
                    <a:cubicBezTo>
                      <a:pt x="74" y="5"/>
                      <a:pt x="59" y="0"/>
                      <a:pt x="43" y="0"/>
                    </a:cubicBezTo>
                    <a:cubicBezTo>
                      <a:pt x="26" y="0"/>
                      <a:pt x="11" y="5"/>
                      <a:pt x="0" y="13"/>
                    </a:cubicBezTo>
                  </a:path>
                </a:pathLst>
              </a:custGeom>
              <a:noFill/>
              <a:ln w="12700">
                <a:solidFill>
                  <a:schemeClr val="accent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 name="Rectangle 3">
              <a:extLst>
                <a:ext uri="{FF2B5EF4-FFF2-40B4-BE49-F238E27FC236}">
                  <a16:creationId xmlns:a16="http://schemas.microsoft.com/office/drawing/2014/main" id="{632672AB-2B6E-48A3-A4F2-F9C5C14DF488}"/>
                </a:ext>
              </a:extLst>
            </p:cNvPr>
            <p:cNvSpPr/>
            <p:nvPr/>
          </p:nvSpPr>
          <p:spPr>
            <a:xfrm>
              <a:off x="6138860" y="1283922"/>
              <a:ext cx="2662240" cy="3211135"/>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32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Global footprint</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Powerful scheduling engines</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 scaling</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CloudWatch metrics </a:t>
              </a:r>
            </a:p>
            <a:p>
              <a:pPr marL="0" lvl="1">
                <a:spcAft>
                  <a:spcPts val="3200"/>
                </a:spcAft>
                <a:defRPr/>
              </a:pPr>
              <a:r>
                <a:rPr lang="en-US" sz="16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Load balancers</a:t>
              </a:r>
              <a:endParaRPr kumimoji="0" lang="en-US" sz="16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7C3EC01-8E6A-49ED-B1E3-62348B9534C9}"/>
                </a:ext>
              </a:extLst>
            </p:cNvPr>
            <p:cNvGrpSpPr>
              <a:grpSpLocks noChangeAspect="1"/>
            </p:cNvGrpSpPr>
            <p:nvPr/>
          </p:nvGrpSpPr>
          <p:grpSpPr>
            <a:xfrm>
              <a:off x="5621979" y="2807417"/>
              <a:ext cx="384048" cy="382491"/>
              <a:chOff x="3259856" y="2094974"/>
              <a:chExt cx="565112" cy="562821"/>
            </a:xfrm>
          </p:grpSpPr>
          <p:cxnSp>
            <p:nvCxnSpPr>
              <p:cNvPr id="49" name="Straight Arrow Connector 48">
                <a:extLst>
                  <a:ext uri="{FF2B5EF4-FFF2-40B4-BE49-F238E27FC236}">
                    <a16:creationId xmlns:a16="http://schemas.microsoft.com/office/drawing/2014/main" id="{01AF1353-9B0D-4BDC-BCC4-23422CF03F6B}"/>
                  </a:ext>
                </a:extLst>
              </p:cNvPr>
              <p:cNvCxnSpPr/>
              <p:nvPr/>
            </p:nvCxnSpPr>
            <p:spPr>
              <a:xfrm flipV="1">
                <a:off x="3541249" y="20949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5DE9128-678A-42BE-BAE9-DD2AD9A72BEB}"/>
                  </a:ext>
                </a:extLst>
              </p:cNvPr>
              <p:cNvCxnSpPr>
                <a:cxnSpLocks/>
              </p:cNvCxnSpPr>
              <p:nvPr/>
            </p:nvCxnSpPr>
            <p:spPr>
              <a:xfrm rot="5400000" flipV="1">
                <a:off x="3693649" y="2247374"/>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449C2762-4A65-4DD4-A5AD-1862AC9822D4}"/>
                  </a:ext>
                </a:extLst>
              </p:cNvPr>
              <p:cNvCxnSpPr>
                <a:cxnSpLocks/>
              </p:cNvCxnSpPr>
              <p:nvPr/>
            </p:nvCxnSpPr>
            <p:spPr>
              <a:xfrm rot="10800000" flipV="1">
                <a:off x="3541249" y="2395157"/>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ED121096-BD21-4789-B33B-89AFBA868490}"/>
                  </a:ext>
                </a:extLst>
              </p:cNvPr>
              <p:cNvCxnSpPr>
                <a:cxnSpLocks/>
              </p:cNvCxnSpPr>
              <p:nvPr/>
            </p:nvCxnSpPr>
            <p:spPr>
              <a:xfrm rot="16200000" flipV="1">
                <a:off x="3391175" y="2247375"/>
                <a:ext cx="0" cy="262638"/>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5630BAE4-4D82-4A05-8254-D0F5A7B1C94B}"/>
                </a:ext>
              </a:extLst>
            </p:cNvPr>
            <p:cNvGrpSpPr/>
            <p:nvPr/>
          </p:nvGrpSpPr>
          <p:grpSpPr>
            <a:xfrm>
              <a:off x="5641688" y="4083931"/>
              <a:ext cx="344630" cy="343445"/>
              <a:chOff x="5231130" y="627076"/>
              <a:chExt cx="1117936" cy="1114093"/>
            </a:xfrm>
          </p:grpSpPr>
          <p:sp>
            <p:nvSpPr>
              <p:cNvPr id="54" name="Freeform: Shape 53">
                <a:extLst>
                  <a:ext uri="{FF2B5EF4-FFF2-40B4-BE49-F238E27FC236}">
                    <a16:creationId xmlns:a16="http://schemas.microsoft.com/office/drawing/2014/main" id="{152A212F-A4F2-4147-9D72-DC12CF25CA24}"/>
                  </a:ext>
                </a:extLst>
              </p:cNvPr>
              <p:cNvSpPr/>
              <p:nvPr/>
            </p:nvSpPr>
            <p:spPr>
              <a:xfrm>
                <a:off x="5389647" y="781598"/>
                <a:ext cx="959419" cy="959571"/>
              </a:xfrm>
              <a:custGeom>
                <a:avLst/>
                <a:gdLst>
                  <a:gd name="connsiteX0" fmla="*/ 406636 w 813401"/>
                  <a:gd name="connsiteY0" fmla="*/ 0 h 813530"/>
                  <a:gd name="connsiteX1" fmla="*/ 813401 w 813401"/>
                  <a:gd name="connsiteY1" fmla="*/ 406765 h 813530"/>
                  <a:gd name="connsiteX2" fmla="*/ 406636 w 813401"/>
                  <a:gd name="connsiteY2" fmla="*/ 813530 h 813530"/>
                  <a:gd name="connsiteX3" fmla="*/ 8135 w 813401"/>
                  <a:gd name="connsiteY3" fmla="*/ 488742 h 813530"/>
                  <a:gd name="connsiteX4" fmla="*/ 0 w 813401"/>
                  <a:gd name="connsiteY4" fmla="*/ 408047 h 813530"/>
                  <a:gd name="connsiteX5" fmla="*/ 399942 w 813401"/>
                  <a:gd name="connsiteY5" fmla="*/ 408047 h 813530"/>
                  <a:gd name="connsiteX6" fmla="*/ 399942 w 813401"/>
                  <a:gd name="connsiteY6" fmla="*/ 675 h 813530"/>
                  <a:gd name="connsiteX7" fmla="*/ 406636 w 813401"/>
                  <a:gd name="connsiteY7" fmla="*/ 0 h 81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401" h="813530">
                    <a:moveTo>
                      <a:pt x="406636" y="0"/>
                    </a:moveTo>
                    <a:cubicBezTo>
                      <a:pt x="631286" y="0"/>
                      <a:pt x="813401" y="182115"/>
                      <a:pt x="813401" y="406765"/>
                    </a:cubicBezTo>
                    <a:cubicBezTo>
                      <a:pt x="813401" y="631415"/>
                      <a:pt x="631286" y="813530"/>
                      <a:pt x="406636" y="813530"/>
                    </a:cubicBezTo>
                    <a:cubicBezTo>
                      <a:pt x="210067" y="813530"/>
                      <a:pt x="46065" y="674098"/>
                      <a:pt x="8135" y="488742"/>
                    </a:cubicBezTo>
                    <a:lnTo>
                      <a:pt x="0" y="408047"/>
                    </a:lnTo>
                    <a:lnTo>
                      <a:pt x="399942" y="408047"/>
                    </a:lnTo>
                    <a:lnTo>
                      <a:pt x="399942" y="675"/>
                    </a:lnTo>
                    <a:lnTo>
                      <a:pt x="406636" y="0"/>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5" name="Group 54">
                <a:extLst>
                  <a:ext uri="{FF2B5EF4-FFF2-40B4-BE49-F238E27FC236}">
                    <a16:creationId xmlns:a16="http://schemas.microsoft.com/office/drawing/2014/main" id="{88D75BE4-6FD1-4FDB-A2A8-EE0AE148544D}"/>
                  </a:ext>
                </a:extLst>
              </p:cNvPr>
              <p:cNvGrpSpPr/>
              <p:nvPr/>
            </p:nvGrpSpPr>
            <p:grpSpPr>
              <a:xfrm>
                <a:off x="5231130" y="627076"/>
                <a:ext cx="694481" cy="662278"/>
                <a:chOff x="5380927" y="634534"/>
                <a:chExt cx="582784" cy="555760"/>
              </a:xfrm>
            </p:grpSpPr>
            <p:sp>
              <p:nvSpPr>
                <p:cNvPr id="56" name="Freeform: Shape 55">
                  <a:extLst>
                    <a:ext uri="{FF2B5EF4-FFF2-40B4-BE49-F238E27FC236}">
                      <a16:creationId xmlns:a16="http://schemas.microsoft.com/office/drawing/2014/main" id="{D7CBE202-18F7-46ED-B788-2345A8E112FC}"/>
                    </a:ext>
                  </a:extLst>
                </p:cNvPr>
                <p:cNvSpPr/>
                <p:nvPr/>
              </p:nvSpPr>
              <p:spPr>
                <a:xfrm rot="1992315" flipV="1">
                  <a:off x="5568048" y="634534"/>
                  <a:ext cx="395663" cy="333411"/>
                </a:xfrm>
                <a:custGeom>
                  <a:avLst/>
                  <a:gdLst>
                    <a:gd name="connsiteX0" fmla="*/ 177441 w 395663"/>
                    <a:gd name="connsiteY0" fmla="*/ 333411 h 333411"/>
                    <a:gd name="connsiteX1" fmla="*/ 395663 w 395663"/>
                    <a:gd name="connsiteY1" fmla="*/ 0 h 333411"/>
                    <a:gd name="connsiteX2" fmla="*/ 0 w 395663"/>
                    <a:gd name="connsiteY2" fmla="*/ 0 h 333411"/>
                    <a:gd name="connsiteX3" fmla="*/ 1108 w 395663"/>
                    <a:gd name="connsiteY3" fmla="*/ 41895 h 333411"/>
                    <a:gd name="connsiteX4" fmla="*/ 118607 w 395663"/>
                    <a:gd name="connsiteY4" fmla="*/ 285834 h 333411"/>
                    <a:gd name="connsiteX5" fmla="*/ 177441 w 395663"/>
                    <a:gd name="connsiteY5" fmla="*/ 333411 h 33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663" h="333411">
                      <a:moveTo>
                        <a:pt x="177441" y="333411"/>
                      </a:moveTo>
                      <a:lnTo>
                        <a:pt x="395663" y="0"/>
                      </a:lnTo>
                      <a:lnTo>
                        <a:pt x="0" y="0"/>
                      </a:lnTo>
                      <a:lnTo>
                        <a:pt x="1108" y="41895"/>
                      </a:lnTo>
                      <a:cubicBezTo>
                        <a:pt x="11155" y="132505"/>
                        <a:pt x="51447" y="219211"/>
                        <a:pt x="118607" y="285834"/>
                      </a:cubicBezTo>
                      <a:lnTo>
                        <a:pt x="177441" y="333411"/>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7" name="Freeform: Shape 56">
                  <a:extLst>
                    <a:ext uri="{FF2B5EF4-FFF2-40B4-BE49-F238E27FC236}">
                      <a16:creationId xmlns:a16="http://schemas.microsoft.com/office/drawing/2014/main" id="{9A7E79B0-FE12-45AE-A968-2D883F14FCC7}"/>
                    </a:ext>
                  </a:extLst>
                </p:cNvPr>
                <p:cNvSpPr/>
                <p:nvPr/>
              </p:nvSpPr>
              <p:spPr>
                <a:xfrm rot="1992315" flipV="1">
                  <a:off x="5380927" y="972971"/>
                  <a:ext cx="398636" cy="217323"/>
                </a:xfrm>
                <a:custGeom>
                  <a:avLst/>
                  <a:gdLst>
                    <a:gd name="connsiteX0" fmla="*/ 460 w 398636"/>
                    <a:gd name="connsiteY0" fmla="*/ 217323 h 217323"/>
                    <a:gd name="connsiteX1" fmla="*/ 398636 w 398636"/>
                    <a:gd name="connsiteY1" fmla="*/ 217323 h 217323"/>
                    <a:gd name="connsiteX2" fmla="*/ 66598 w 398636"/>
                    <a:gd name="connsiteY2" fmla="*/ 0 h 217323"/>
                    <a:gd name="connsiteX3" fmla="*/ 65788 w 398636"/>
                    <a:gd name="connsiteY3" fmla="*/ 1002 h 217323"/>
                    <a:gd name="connsiteX4" fmla="*/ 0 w 398636"/>
                    <a:gd name="connsiteY4" fmla="*/ 199925 h 217323"/>
                    <a:gd name="connsiteX5" fmla="*/ 460 w 398636"/>
                    <a:gd name="connsiteY5" fmla="*/ 217323 h 21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36" h="217323">
                      <a:moveTo>
                        <a:pt x="460" y="217323"/>
                      </a:moveTo>
                      <a:lnTo>
                        <a:pt x="398636" y="217323"/>
                      </a:lnTo>
                      <a:lnTo>
                        <a:pt x="66598" y="0"/>
                      </a:lnTo>
                      <a:lnTo>
                        <a:pt x="65788" y="1002"/>
                      </a:lnTo>
                      <a:cubicBezTo>
                        <a:pt x="25420" y="62679"/>
                        <a:pt x="3965" y="131262"/>
                        <a:pt x="0" y="199925"/>
                      </a:cubicBezTo>
                      <a:lnTo>
                        <a:pt x="460" y="217323"/>
                      </a:lnTo>
                      <a:close/>
                    </a:path>
                  </a:pathLst>
                </a:cu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58" name="Freeform 5">
              <a:extLst>
                <a:ext uri="{FF2B5EF4-FFF2-40B4-BE49-F238E27FC236}">
                  <a16:creationId xmlns:a16="http://schemas.microsoft.com/office/drawing/2014/main" id="{2DE62163-897F-4DCB-8B8B-679842875AC6}"/>
                </a:ext>
              </a:extLst>
            </p:cNvPr>
            <p:cNvSpPr>
              <a:spLocks noChangeAspect="1"/>
            </p:cNvSpPr>
            <p:nvPr/>
          </p:nvSpPr>
          <p:spPr bwMode="auto">
            <a:xfrm>
              <a:off x="5621979" y="3503245"/>
              <a:ext cx="384048" cy="251981"/>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270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nvGrpSpPr>
            <p:cNvPr id="60" name="Group 4">
              <a:extLst>
                <a:ext uri="{FF2B5EF4-FFF2-40B4-BE49-F238E27FC236}">
                  <a16:creationId xmlns:a16="http://schemas.microsoft.com/office/drawing/2014/main" id="{3DB92190-E3DB-4856-B882-F99F25484A17}"/>
                </a:ext>
              </a:extLst>
            </p:cNvPr>
            <p:cNvGrpSpPr>
              <a:grpSpLocks noChangeAspect="1"/>
            </p:cNvGrpSpPr>
            <p:nvPr/>
          </p:nvGrpSpPr>
          <p:grpSpPr bwMode="auto">
            <a:xfrm>
              <a:off x="5648181" y="2026059"/>
              <a:ext cx="331645" cy="384048"/>
              <a:chOff x="3622" y="1209"/>
              <a:chExt cx="462" cy="535"/>
            </a:xfrm>
          </p:grpSpPr>
          <p:sp>
            <p:nvSpPr>
              <p:cNvPr id="61" name="Freeform 5">
                <a:extLst>
                  <a:ext uri="{FF2B5EF4-FFF2-40B4-BE49-F238E27FC236}">
                    <a16:creationId xmlns:a16="http://schemas.microsoft.com/office/drawing/2014/main" id="{5EAD3B07-D9D8-4DEB-8779-3974F369B221}"/>
                  </a:ext>
                </a:extLst>
              </p:cNvPr>
              <p:cNvSpPr>
                <a:spLocks noEditPoints="1"/>
              </p:cNvSpPr>
              <p:nvPr/>
            </p:nvSpPr>
            <p:spPr bwMode="auto">
              <a:xfrm>
                <a:off x="3622" y="1388"/>
                <a:ext cx="462" cy="356"/>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
                <a:extLst>
                  <a:ext uri="{FF2B5EF4-FFF2-40B4-BE49-F238E27FC236}">
                    <a16:creationId xmlns:a16="http://schemas.microsoft.com/office/drawing/2014/main" id="{6D979285-97E1-4E38-855D-DB50D9F02DAC}"/>
                  </a:ext>
                </a:extLst>
              </p:cNvPr>
              <p:cNvSpPr>
                <a:spLocks noEditPoints="1"/>
              </p:cNvSpPr>
              <p:nvPr/>
            </p:nvSpPr>
            <p:spPr bwMode="auto">
              <a:xfrm>
                <a:off x="3622" y="1209"/>
                <a:ext cx="462" cy="163"/>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3123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nodeType="withEffect">
                                  <p:stCondLst>
                                    <p:cond delay="250"/>
                                  </p:stCondLst>
                                  <p:childTnLst>
                                    <p:animMotion origin="layout" path="M 1.38889E-6 3.20988E-6 L 0.04844 3.20988E-6 " pathEditMode="relative" rAng="0" ptsTypes="AA">
                                      <p:cBhvr>
                                        <p:cTn id="9" dur="750" spd="-100000" fill="hold"/>
                                        <p:tgtEl>
                                          <p:spTgt spid="6"/>
                                        </p:tgtEl>
                                        <p:attrNameLst>
                                          <p:attrName>ppt_x</p:attrName>
                                          <p:attrName>ppt_y</p:attrName>
                                        </p:attrNameLst>
                                      </p:cBhvr>
                                      <p:rCtr x="2413" y="0"/>
                                    </p:animMotion>
                                  </p:childTnLst>
                                </p:cTn>
                              </p:par>
                              <p:par>
                                <p:cTn id="10" presetID="10" presetClass="entr" presetSubtype="0" fill="hold"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par>
                                <p:cTn id="13" presetID="63" presetClass="path" presetSubtype="0" decel="100000" fill="hold" nodeType="withEffect">
                                  <p:stCondLst>
                                    <p:cond delay="500"/>
                                  </p:stCondLst>
                                  <p:childTnLst>
                                    <p:animMotion origin="layout" path="M 3.61111E-6 4.19753E-6 L 0.04843 4.19753E-6 " pathEditMode="relative" rAng="0" ptsTypes="AA">
                                      <p:cBhvr>
                                        <p:cTn id="14" dur="750" spd="-100000" fill="hold"/>
                                        <p:tgtEl>
                                          <p:spTgt spid="63"/>
                                        </p:tgtEl>
                                        <p:attrNameLst>
                                          <p:attrName>ppt_x</p:attrName>
                                          <p:attrName>ppt_y</p:attrName>
                                        </p:attrNameLst>
                                      </p:cBhvr>
                                      <p:rCtr x="24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0B6D5-C56D-1C43-A42B-9C1A2709A7CF}"/>
              </a:ext>
            </a:extLst>
          </p:cNvPr>
          <p:cNvSpPr>
            <a:spLocks noGrp="1"/>
          </p:cNvSpPr>
          <p:nvPr>
            <p:ph sz="quarter" idx="10"/>
          </p:nvPr>
        </p:nvSpPr>
        <p:spPr/>
        <p:txBody>
          <a:bodyPr/>
          <a:lstStyle/>
          <a:p>
            <a:r>
              <a:rPr lang="en-US" dirty="0"/>
              <a:t>Create ECS Cluster</a:t>
            </a:r>
          </a:p>
        </p:txBody>
      </p:sp>
      <p:pic>
        <p:nvPicPr>
          <p:cNvPr id="2" name="Picture 1">
            <a:extLst>
              <a:ext uri="{FF2B5EF4-FFF2-40B4-BE49-F238E27FC236}">
                <a16:creationId xmlns:a16="http://schemas.microsoft.com/office/drawing/2014/main" id="{5B487567-EC43-2E43-8B4F-DEEC2CB0275D}"/>
              </a:ext>
            </a:extLst>
          </p:cNvPr>
          <p:cNvPicPr>
            <a:picLocks noChangeAspect="1"/>
          </p:cNvPicPr>
          <p:nvPr/>
        </p:nvPicPr>
        <p:blipFill>
          <a:blip r:embed="rId2"/>
          <a:stretch>
            <a:fillRect/>
          </a:stretch>
        </p:blipFill>
        <p:spPr>
          <a:xfrm>
            <a:off x="5502311" y="1018018"/>
            <a:ext cx="1895083" cy="2298769"/>
          </a:xfrm>
          <a:prstGeom prst="rect">
            <a:avLst/>
          </a:prstGeom>
        </p:spPr>
      </p:pic>
    </p:spTree>
    <p:extLst>
      <p:ext uri="{BB962C8B-B14F-4D97-AF65-F5344CB8AC3E}">
        <p14:creationId xmlns:p14="http://schemas.microsoft.com/office/powerpoint/2010/main" val="372269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p:cNvCxnSpPr/>
          <p:nvPr/>
        </p:nvCxnSpPr>
        <p:spPr>
          <a:xfrm>
            <a:off x="6296855" y="1634026"/>
            <a:ext cx="551074" cy="280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296855" y="1634026"/>
            <a:ext cx="587187"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296855" y="1374230"/>
            <a:ext cx="559899" cy="259796"/>
          </a:xfrm>
          <a:prstGeom prst="line">
            <a:avLst/>
          </a:prstGeom>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237" y="1280581"/>
            <a:ext cx="936974" cy="10629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7149" y="1197721"/>
            <a:ext cx="936974" cy="10629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400" y="1073489"/>
            <a:ext cx="1966734" cy="1768528"/>
          </a:xfrm>
          <a:prstGeom prst="rect">
            <a:avLst/>
          </a:prstGeom>
        </p:spPr>
      </p:pic>
      <p:sp>
        <p:nvSpPr>
          <p:cNvPr id="3" name="Title 2">
            <a:extLst>
              <a:ext uri="{FF2B5EF4-FFF2-40B4-BE49-F238E27FC236}">
                <a16:creationId xmlns:a16="http://schemas.microsoft.com/office/drawing/2014/main" id="{E9414868-ECD5-A84D-A1BD-287406B0824F}"/>
              </a:ext>
            </a:extLst>
          </p:cNvPr>
          <p:cNvSpPr>
            <a:spLocks noGrp="1"/>
          </p:cNvSpPr>
          <p:nvPr>
            <p:ph type="title"/>
          </p:nvPr>
        </p:nvSpPr>
        <p:spPr/>
        <p:txBody>
          <a:bodyPr/>
          <a:lstStyle/>
          <a:p>
            <a:r>
              <a:rPr lang="en-US" dirty="0"/>
              <a:t>ECS Constructs</a:t>
            </a:r>
          </a:p>
        </p:txBody>
      </p:sp>
      <p:sp>
        <p:nvSpPr>
          <p:cNvPr id="5" name="Content Placeholder 1"/>
          <p:cNvSpPr>
            <a:spLocks noGrp="1"/>
          </p:cNvSpPr>
          <p:nvPr>
            <p:ph sz="quarter" idx="4294967295"/>
          </p:nvPr>
        </p:nvSpPr>
        <p:spPr>
          <a:xfrm>
            <a:off x="0" y="3338513"/>
            <a:ext cx="2951163" cy="811212"/>
          </a:xfrm>
        </p:spPr>
        <p:txBody>
          <a:bodyPr/>
          <a:lstStyle/>
          <a:p>
            <a:pPr algn="ctr"/>
            <a:r>
              <a:rPr lang="en-US" sz="1600" dirty="0">
                <a:latin typeface="Amazon Ember"/>
              </a:rPr>
              <a:t>Define application containers: Image URL, CPU &amp; Memory requirements, etc.</a:t>
            </a:r>
          </a:p>
          <a:p>
            <a:endParaRPr lang="en-US" sz="1600" dirty="0">
              <a:latin typeface="Amazon Ember"/>
            </a:endParaRPr>
          </a:p>
        </p:txBody>
      </p:sp>
      <p:sp>
        <p:nvSpPr>
          <p:cNvPr id="7" name="Rounded Rectangle 6"/>
          <p:cNvSpPr/>
          <p:nvPr/>
        </p:nvSpPr>
        <p:spPr>
          <a:xfrm>
            <a:off x="3321451" y="1010653"/>
            <a:ext cx="5235110" cy="25781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a:cs typeface="Arial"/>
            </a:endParaRPr>
          </a:p>
        </p:txBody>
      </p:sp>
      <p:sp>
        <p:nvSpPr>
          <p:cNvPr id="2" name="TextBox 1"/>
          <p:cNvSpPr txBox="1"/>
          <p:nvPr/>
        </p:nvSpPr>
        <p:spPr>
          <a:xfrm>
            <a:off x="445483" y="2838324"/>
            <a:ext cx="2502568" cy="500137"/>
          </a:xfrm>
          <a:prstGeom prst="rect">
            <a:avLst/>
          </a:prstGeom>
          <a:noFill/>
        </p:spPr>
        <p:txBody>
          <a:bodyPr wrap="square" rtlCol="0">
            <a:spAutoFit/>
          </a:bodyPr>
          <a:lstStyle/>
          <a:p>
            <a:pPr algn="ctr"/>
            <a:r>
              <a:rPr lang="en-US" sz="1050" b="1" dirty="0">
                <a:solidFill>
                  <a:schemeClr val="accent2"/>
                </a:solidFill>
                <a:latin typeface="Amazon Ember"/>
              </a:rPr>
              <a:t>register </a:t>
            </a:r>
          </a:p>
          <a:p>
            <a:pPr algn="ctr"/>
            <a:r>
              <a:rPr lang="en-US" sz="1600" b="1" dirty="0">
                <a:solidFill>
                  <a:schemeClr val="accent2"/>
                </a:solidFill>
                <a:latin typeface="Amazon Ember"/>
              </a:rPr>
              <a:t>Task Definition</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1619" y="832423"/>
            <a:ext cx="491221" cy="559992"/>
          </a:xfrm>
          <a:prstGeom prst="rect">
            <a:avLst/>
          </a:prstGeom>
        </p:spPr>
      </p:pic>
      <p:sp>
        <p:nvSpPr>
          <p:cNvPr id="11" name="TextBox 10"/>
          <p:cNvSpPr txBox="1"/>
          <p:nvPr/>
        </p:nvSpPr>
        <p:spPr>
          <a:xfrm>
            <a:off x="4843455" y="3576887"/>
            <a:ext cx="2502568"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Cluster</a:t>
            </a:r>
          </a:p>
        </p:txBody>
      </p:sp>
      <p:sp>
        <p:nvSpPr>
          <p:cNvPr id="13" name="Content Placeholder 1"/>
          <p:cNvSpPr txBox="1">
            <a:spLocks/>
          </p:cNvSpPr>
          <p:nvPr/>
        </p:nvSpPr>
        <p:spPr>
          <a:xfrm>
            <a:off x="4843455" y="3966305"/>
            <a:ext cx="3034756" cy="533792"/>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Infrastructure Isolation boundary</a:t>
            </a:r>
          </a:p>
          <a:p>
            <a:pPr marL="285750" indent="-285750">
              <a:buFont typeface="Arial" panose="020B0604020202020204" pitchFamily="34" charset="0"/>
              <a:buChar char="•"/>
            </a:pPr>
            <a:r>
              <a:rPr lang="en-US" dirty="0">
                <a:solidFill>
                  <a:schemeClr val="bg1"/>
                </a:solidFill>
                <a:latin typeface="Amazon Ember"/>
              </a:rPr>
              <a:t>IAM Permissions boundary</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79" y="1292624"/>
            <a:ext cx="936974" cy="106291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2" y="1355744"/>
            <a:ext cx="680625" cy="38381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1853" y="1795460"/>
            <a:ext cx="680625" cy="383810"/>
          </a:xfrm>
          <a:prstGeom prst="rect">
            <a:avLst/>
          </a:prstGeom>
        </p:spPr>
      </p:pic>
      <p:sp>
        <p:nvSpPr>
          <p:cNvPr id="17" name="TextBox 16"/>
          <p:cNvSpPr txBox="1"/>
          <p:nvPr/>
        </p:nvSpPr>
        <p:spPr>
          <a:xfrm>
            <a:off x="4139465" y="2340450"/>
            <a:ext cx="845397" cy="500137"/>
          </a:xfrm>
          <a:prstGeom prst="rect">
            <a:avLst/>
          </a:prstGeom>
          <a:noFill/>
        </p:spPr>
        <p:txBody>
          <a:bodyPr wrap="square" rtlCol="0">
            <a:spAutoFit/>
          </a:bodyPr>
          <a:lstStyle/>
          <a:p>
            <a:pPr algn="ctr"/>
            <a:r>
              <a:rPr lang="en-US" sz="1050" b="1" dirty="0">
                <a:solidFill>
                  <a:schemeClr val="accent2"/>
                </a:solidFill>
                <a:latin typeface="Amazon Ember"/>
              </a:rPr>
              <a:t>run</a:t>
            </a:r>
          </a:p>
          <a:p>
            <a:pPr algn="ctr"/>
            <a:r>
              <a:rPr lang="en-US" sz="1600" b="1" dirty="0">
                <a:solidFill>
                  <a:schemeClr val="accent2"/>
                </a:solidFill>
                <a:latin typeface="Amazon Ember"/>
              </a:rPr>
              <a:t>Task</a:t>
            </a:r>
          </a:p>
        </p:txBody>
      </p:sp>
      <p:sp>
        <p:nvSpPr>
          <p:cNvPr id="18" name="Content Placeholder 1"/>
          <p:cNvSpPr txBox="1">
            <a:spLocks/>
          </p:cNvSpPr>
          <p:nvPr/>
        </p:nvSpPr>
        <p:spPr>
          <a:xfrm>
            <a:off x="3522171" y="2729624"/>
            <a:ext cx="2370736" cy="734501"/>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Arial" panose="020B0604020202020204" pitchFamily="34" charset="0"/>
              <a:buChar char="•"/>
            </a:pPr>
            <a:r>
              <a:rPr lang="en-US" dirty="0">
                <a:solidFill>
                  <a:schemeClr val="bg1"/>
                </a:solidFill>
                <a:latin typeface="Amazon Ember"/>
              </a:rPr>
              <a:t>A running instantiation of a task definition</a:t>
            </a:r>
          </a:p>
          <a:p>
            <a:pPr marL="171450" indent="-171450">
              <a:buFont typeface="Arial" panose="020B0604020202020204" pitchFamily="34" charset="0"/>
              <a:buChar char="•"/>
            </a:pPr>
            <a:r>
              <a:rPr lang="en-US" dirty="0">
                <a:solidFill>
                  <a:schemeClr val="bg1"/>
                </a:solidFill>
                <a:latin typeface="Amazon Ember"/>
              </a:rPr>
              <a:t>Use FARGATE launch type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452" y="1114861"/>
            <a:ext cx="936974" cy="1062911"/>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5" y="1177981"/>
            <a:ext cx="680625" cy="38381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626" y="1646822"/>
            <a:ext cx="680625" cy="383810"/>
          </a:xfrm>
          <a:prstGeom prst="rect">
            <a:avLst/>
          </a:prstGeom>
        </p:spPr>
      </p:pic>
      <p:sp>
        <p:nvSpPr>
          <p:cNvPr id="25" name="TextBox 24"/>
          <p:cNvSpPr txBox="1"/>
          <p:nvPr/>
        </p:nvSpPr>
        <p:spPr>
          <a:xfrm>
            <a:off x="6728227" y="2292199"/>
            <a:ext cx="1234817" cy="500137"/>
          </a:xfrm>
          <a:prstGeom prst="rect">
            <a:avLst/>
          </a:prstGeom>
          <a:noFill/>
        </p:spPr>
        <p:txBody>
          <a:bodyPr wrap="square" rtlCol="0">
            <a:spAutoFit/>
          </a:bodyPr>
          <a:lstStyle/>
          <a:p>
            <a:pPr algn="ctr"/>
            <a:r>
              <a:rPr lang="en-US" sz="1050" b="1" dirty="0">
                <a:solidFill>
                  <a:schemeClr val="accent2"/>
                </a:solidFill>
                <a:latin typeface="Amazon Ember"/>
              </a:rPr>
              <a:t>create</a:t>
            </a:r>
          </a:p>
          <a:p>
            <a:pPr algn="ctr"/>
            <a:r>
              <a:rPr lang="en-US" sz="1600" b="1" dirty="0">
                <a:solidFill>
                  <a:schemeClr val="accent2"/>
                </a:solidFill>
                <a:latin typeface="Amazon Ember"/>
              </a:rPr>
              <a:t>Service</a:t>
            </a:r>
          </a:p>
        </p:txBody>
      </p:sp>
      <p:sp>
        <p:nvSpPr>
          <p:cNvPr id="26" name="Content Placeholder 1"/>
          <p:cNvSpPr txBox="1">
            <a:spLocks/>
          </p:cNvSpPr>
          <p:nvPr/>
        </p:nvSpPr>
        <p:spPr>
          <a:xfrm>
            <a:off x="5480477" y="1931964"/>
            <a:ext cx="1126425" cy="295508"/>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000" dirty="0">
                <a:solidFill>
                  <a:schemeClr val="bg1"/>
                </a:solidFill>
                <a:latin typeface="Amazon Ember"/>
              </a:rPr>
              <a:t>Elastic Load Balancer </a:t>
            </a:r>
          </a:p>
        </p:txBody>
      </p:sp>
      <p:sp>
        <p:nvSpPr>
          <p:cNvPr id="50" name="Content Placeholder 1"/>
          <p:cNvSpPr txBox="1">
            <a:spLocks/>
          </p:cNvSpPr>
          <p:nvPr/>
        </p:nvSpPr>
        <p:spPr>
          <a:xfrm>
            <a:off x="5892907" y="2693319"/>
            <a:ext cx="2663654" cy="952226"/>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latin typeface="Amazon Ember"/>
              </a:rPr>
              <a:t>Maintain </a:t>
            </a:r>
            <a:r>
              <a:rPr lang="en-US" i="1" dirty="0">
                <a:solidFill>
                  <a:schemeClr val="bg1"/>
                </a:solidFill>
                <a:latin typeface="Amazon Ember"/>
              </a:rPr>
              <a:t>n</a:t>
            </a:r>
            <a:r>
              <a:rPr lang="en-US" dirty="0">
                <a:solidFill>
                  <a:schemeClr val="bg1"/>
                </a:solidFill>
                <a:latin typeface="Amazon Ember"/>
              </a:rPr>
              <a:t> running copies</a:t>
            </a:r>
          </a:p>
          <a:p>
            <a:pPr marL="285750" indent="-285750">
              <a:buFont typeface="Arial" panose="020B0604020202020204" pitchFamily="34" charset="0"/>
              <a:buChar char="•"/>
            </a:pPr>
            <a:r>
              <a:rPr lang="en-US" dirty="0">
                <a:solidFill>
                  <a:schemeClr val="bg1"/>
                </a:solidFill>
                <a:latin typeface="Amazon Ember"/>
              </a:rPr>
              <a:t>Integrated with ELB</a:t>
            </a:r>
          </a:p>
          <a:p>
            <a:pPr marL="285750" indent="-285750">
              <a:buFont typeface="Arial" panose="020B0604020202020204" pitchFamily="34" charset="0"/>
              <a:buChar char="•"/>
            </a:pPr>
            <a:r>
              <a:rPr lang="en-US" dirty="0">
                <a:solidFill>
                  <a:schemeClr val="bg1"/>
                </a:solidFill>
                <a:latin typeface="Amazon Ember"/>
              </a:rPr>
              <a:t>Unhealthy tasks automatically replaced</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0245" y="1333674"/>
            <a:ext cx="612955" cy="636994"/>
          </a:xfrm>
          <a:prstGeom prst="rect">
            <a:avLst/>
          </a:prstGeom>
        </p:spPr>
      </p:pic>
    </p:spTree>
    <p:extLst>
      <p:ext uri="{BB962C8B-B14F-4D97-AF65-F5344CB8AC3E}">
        <p14:creationId xmlns:p14="http://schemas.microsoft.com/office/powerpoint/2010/main" val="265099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1" grpId="0"/>
      <p:bldP spid="13" grpId="0" build="p"/>
      <p:bldP spid="17" grpId="0"/>
      <p:bldP spid="18" grpId="0"/>
      <p:bldP spid="25" grpId="0"/>
      <p:bldP spid="26" grpId="0"/>
      <p:bldP spid="5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C78CD-7D51-ED40-A527-117E03A77166}"/>
              </a:ext>
            </a:extLst>
          </p:cNvPr>
          <p:cNvSpPr/>
          <p:nvPr/>
        </p:nvSpPr>
        <p:spPr>
          <a:xfrm>
            <a:off x="487743" y="1581881"/>
            <a:ext cx="2975547" cy="2896743"/>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Task Definition</a:t>
            </a:r>
          </a:p>
        </p:txBody>
      </p:sp>
      <p:sp>
        <p:nvSpPr>
          <p:cNvPr id="4" name="Content Placeholder 1"/>
          <p:cNvSpPr>
            <a:spLocks noGrp="1"/>
          </p:cNvSpPr>
          <p:nvPr>
            <p:ph sz="quarter" idx="4294967295"/>
          </p:nvPr>
        </p:nvSpPr>
        <p:spPr>
          <a:xfrm>
            <a:off x="492884" y="1681201"/>
            <a:ext cx="3406775" cy="2278063"/>
          </a:xfrm>
        </p:spPr>
        <p:txBody>
          <a:bodyPr/>
          <a:lstStyle/>
          <a:p>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"family": “</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r>
              <a:rPr lang="en-US" sz="1000" b="1" dirty="0" err="1">
                <a:solidFill>
                  <a:schemeClr val="accent2"/>
                </a:solidFill>
                <a:latin typeface="Lucida Console" panose="020B0609040504020204" pitchFamily="49" charset="0"/>
              </a:rPr>
              <a:t>containerDefinitions</a:t>
            </a:r>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t>
            </a:r>
            <a:r>
              <a:rPr lang="en-US" sz="1000" b="1" dirty="0">
                <a:solidFill>
                  <a:schemeClr val="accent2"/>
                </a:solidFill>
                <a:latin typeface="Lucida Console" panose="020B0609040504020204" pitchFamily="49" charset="0"/>
              </a:rPr>
              <a:t>-frontend",</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fe</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     "name":“</a:t>
            </a:r>
            <a:r>
              <a:rPr lang="en-US" sz="1000" b="1" dirty="0" err="1">
                <a:solidFill>
                  <a:schemeClr val="accent2"/>
                </a:solidFill>
                <a:latin typeface="Lucida Console" panose="020B0609040504020204" pitchFamily="49" charset="0"/>
              </a:rPr>
              <a:t>scorekeep-api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"image":"xxx.dkr.ecr.us-east-1.amazonaws.com/</a:t>
            </a:r>
            <a:r>
              <a:rPr lang="en-US" sz="1000" b="1" dirty="0" err="1">
                <a:solidFill>
                  <a:schemeClr val="accent2"/>
                </a:solidFill>
                <a:latin typeface="Lucida Console" panose="020B0609040504020204" pitchFamily="49" charset="0"/>
              </a:rPr>
              <a:t>api</a:t>
            </a:r>
            <a:r>
              <a:rPr lang="en-US" sz="1000" b="1" dirty="0">
                <a:solidFill>
                  <a:schemeClr val="accent2"/>
                </a:solidFill>
                <a:latin typeface="Lucida Console" panose="020B0609040504020204" pitchFamily="49" charset="0"/>
              </a:rPr>
              <a:t>"</a:t>
            </a:r>
          </a:p>
          <a:p>
            <a:r>
              <a:rPr lang="en-US" sz="1000" b="1" dirty="0">
                <a:solidFill>
                  <a:schemeClr val="accent2"/>
                </a:solidFill>
                <a:latin typeface="Lucida Console" panose="020B0609040504020204" pitchFamily="49" charset="0"/>
              </a:rPr>
              <a:t>    } </a:t>
            </a:r>
          </a:p>
          <a:p>
            <a:r>
              <a:rPr lang="en-US" sz="1000" b="1" dirty="0">
                <a:solidFill>
                  <a:schemeClr val="accent2"/>
                </a:solidFill>
                <a:latin typeface="Lucida Console" panose="020B0609040504020204" pitchFamily="49" charset="0"/>
              </a:rPr>
              <a:t>  ]</a:t>
            </a:r>
          </a:p>
          <a:p>
            <a:r>
              <a:rPr lang="en-US" sz="1000" b="1" dirty="0">
                <a:solidFill>
                  <a:schemeClr val="accent2"/>
                </a:solidFill>
                <a:latin typeface="Lucida Console" panose="020B0609040504020204" pitchFamily="49" charset="0"/>
              </a:rPr>
              <a:t>}</a:t>
            </a:r>
          </a:p>
        </p:txBody>
      </p:sp>
      <p:sp>
        <p:nvSpPr>
          <p:cNvPr id="6" name="Content Placeholder 2"/>
          <p:cNvSpPr txBox="1">
            <a:spLocks/>
          </p:cNvSpPr>
          <p:nvPr/>
        </p:nvSpPr>
        <p:spPr>
          <a:xfrm>
            <a:off x="4111199" y="1246327"/>
            <a:ext cx="4859619" cy="323229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solidFill>
                  <a:schemeClr val="bg1"/>
                </a:solidFill>
              </a:rPr>
              <a:t>Immutable, versioned document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Identified by </a:t>
            </a:r>
            <a:r>
              <a:rPr lang="en-US" sz="1400" dirty="0" err="1">
                <a:solidFill>
                  <a:schemeClr val="bg1"/>
                </a:solidFill>
              </a:rPr>
              <a:t>family:version</a:t>
            </a:r>
            <a:endParaRPr lang="en-US" sz="1400" dirty="0">
              <a:solidFill>
                <a:schemeClr val="bg1"/>
              </a:solidFill>
            </a:endParaRP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Contains a list of up to 10 container definitions</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 containers are co-located on the same host</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Each container definition has:</a:t>
            </a:r>
          </a:p>
          <a:p>
            <a:pPr marL="285750">
              <a:buFont typeface="Arial" panose="020B0604020202020204" pitchFamily="34" charset="0"/>
              <a:buChar char="•"/>
            </a:pPr>
            <a:r>
              <a:rPr lang="en-US" dirty="0">
                <a:solidFill>
                  <a:schemeClr val="bg1"/>
                </a:solidFill>
              </a:rPr>
              <a:t>A name</a:t>
            </a:r>
          </a:p>
          <a:p>
            <a:pPr marL="285750">
              <a:buFont typeface="Arial" panose="020B0604020202020204" pitchFamily="34" charset="0"/>
              <a:buChar char="•"/>
            </a:pPr>
            <a:r>
              <a:rPr lang="en-US" dirty="0">
                <a:solidFill>
                  <a:schemeClr val="bg1"/>
                </a:solidFill>
              </a:rPr>
              <a:t>Image URL (Amazon ECR or Public Images)</a:t>
            </a:r>
          </a:p>
          <a:p>
            <a:pPr marL="285750">
              <a:buFont typeface="Arial" panose="020B0604020202020204" pitchFamily="34" charset="0"/>
              <a:buChar char="•"/>
            </a:pPr>
            <a:r>
              <a:rPr lang="en-US" dirty="0">
                <a:solidFill>
                  <a:schemeClr val="bg1"/>
                </a:solidFill>
              </a:rPr>
              <a:t>And more…stay tuned!</a:t>
            </a:r>
          </a:p>
        </p:txBody>
      </p:sp>
      <p:sp>
        <p:nvSpPr>
          <p:cNvPr id="8" name="Content Placeholder 2"/>
          <p:cNvSpPr txBox="1">
            <a:spLocks/>
          </p:cNvSpPr>
          <p:nvPr/>
        </p:nvSpPr>
        <p:spPr>
          <a:xfrm>
            <a:off x="487743" y="1246327"/>
            <a:ext cx="3200377" cy="335554"/>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schemeClr val="bg1"/>
                </a:solidFill>
              </a:rPr>
              <a:t>Task Definition Snippet</a:t>
            </a:r>
          </a:p>
        </p:txBody>
      </p:sp>
    </p:spTree>
    <p:extLst>
      <p:ext uri="{BB962C8B-B14F-4D97-AF65-F5344CB8AC3E}">
        <p14:creationId xmlns:p14="http://schemas.microsoft.com/office/powerpoint/2010/main" val="197241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E9A6C-36D7-FC40-BA44-D14101DF1BA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34729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26F0E-724C-994A-8C94-1DB8836AEA9D}"/>
              </a:ext>
            </a:extLst>
          </p:cNvPr>
          <p:cNvSpPr>
            <a:spLocks noGrp="1"/>
          </p:cNvSpPr>
          <p:nvPr>
            <p:ph sz="quarter" idx="10"/>
          </p:nvPr>
        </p:nvSpPr>
        <p:spPr/>
        <p:txBody>
          <a:bodyPr/>
          <a:lstStyle/>
          <a:p>
            <a:r>
              <a:rPr lang="en-US" dirty="0"/>
              <a:t>Task Definitions</a:t>
            </a:r>
          </a:p>
        </p:txBody>
      </p:sp>
    </p:spTree>
    <p:extLst>
      <p:ext uri="{BB962C8B-B14F-4D97-AF65-F5344CB8AC3E}">
        <p14:creationId xmlns:p14="http://schemas.microsoft.com/office/powerpoint/2010/main" val="130664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FF1C17-8A5F-4862-9C8F-0733888F149D}"/>
              </a:ext>
            </a:extLst>
          </p:cNvPr>
          <p:cNvGrpSpPr/>
          <p:nvPr/>
        </p:nvGrpSpPr>
        <p:grpSpPr>
          <a:xfrm>
            <a:off x="563814" y="940240"/>
            <a:ext cx="3494956" cy="3391188"/>
            <a:chOff x="830580" y="887413"/>
            <a:chExt cx="4063684" cy="3943029"/>
          </a:xfrm>
        </p:grpSpPr>
        <p:grpSp>
          <p:nvGrpSpPr>
            <p:cNvPr id="3"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9"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5"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cxnSp>
            <p:nvCxnSpPr>
              <p:cNvPr id="8" name="Straight Connector 7">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grpSp>
        <p:nvGrpSpPr>
          <p:cNvPr id="55" name="Group 54">
            <a:extLst>
              <a:ext uri="{FF2B5EF4-FFF2-40B4-BE49-F238E27FC236}">
                <a16:creationId xmlns:a16="http://schemas.microsoft.com/office/drawing/2014/main" id="{FE1F634D-F916-42B7-8EC4-3ED64243192A}"/>
              </a:ext>
            </a:extLst>
          </p:cNvPr>
          <p:cNvGrpSpPr/>
          <p:nvPr/>
        </p:nvGrpSpPr>
        <p:grpSpPr>
          <a:xfrm>
            <a:off x="4650736" y="947197"/>
            <a:ext cx="3092380" cy="3384230"/>
            <a:chOff x="4650736" y="947197"/>
            <a:chExt cx="3092380" cy="3384230"/>
          </a:xfrm>
        </p:grpSpPr>
        <p:sp>
          <p:nvSpPr>
            <p:cNvPr id="37" name="Rounded Rectangle 36"/>
            <p:cNvSpPr/>
            <p:nvPr/>
          </p:nvSpPr>
          <p:spPr>
            <a:xfrm>
              <a:off x="4713239" y="1331768"/>
              <a:ext cx="3029877" cy="29996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650736" y="947197"/>
              <a:ext cx="741682" cy="769150"/>
            </a:xfrm>
            <a:prstGeom prst="rect">
              <a:avLst/>
            </a:prstGeom>
          </p:spPr>
        </p:pic>
        <p:grpSp>
          <p:nvGrpSpPr>
            <p:cNvPr id="53" name="Group 52">
              <a:extLst>
                <a:ext uri="{FF2B5EF4-FFF2-40B4-BE49-F238E27FC236}">
                  <a16:creationId xmlns:a16="http://schemas.microsoft.com/office/drawing/2014/main" id="{22FF2686-9477-4322-9C8C-3FCD47DE384C}"/>
                </a:ext>
              </a:extLst>
            </p:cNvPr>
            <p:cNvGrpSpPr/>
            <p:nvPr/>
          </p:nvGrpSpPr>
          <p:grpSpPr>
            <a:xfrm>
              <a:off x="4871389" y="3715394"/>
              <a:ext cx="2713577" cy="454911"/>
              <a:chOff x="4846727" y="3735058"/>
              <a:chExt cx="2713577" cy="454911"/>
            </a:xfrm>
          </p:grpSpPr>
          <p:sp>
            <p:nvSpPr>
              <p:cNvPr id="43" name="Rectangle 42">
                <a:extLst>
                  <a:ext uri="{FF2B5EF4-FFF2-40B4-BE49-F238E27FC236}">
                    <a16:creationId xmlns:a16="http://schemas.microsoft.com/office/drawing/2014/main" id="{B50DDC3D-D50C-40D2-8FD9-8C3291EFB527}"/>
                  </a:ext>
                </a:extLst>
              </p:cNvPr>
              <p:cNvSpPr/>
              <p:nvPr/>
            </p:nvSpPr>
            <p:spPr>
              <a:xfrm>
                <a:off x="6712311" y="3735058"/>
                <a:ext cx="847993" cy="454911"/>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44" name="Rectangle 43">
                <a:extLst>
                  <a:ext uri="{FF2B5EF4-FFF2-40B4-BE49-F238E27FC236}">
                    <a16:creationId xmlns:a16="http://schemas.microsoft.com/office/drawing/2014/main" id="{C909F2C8-EC1A-4209-A99F-47CE866E5943}"/>
                  </a:ext>
                </a:extLst>
              </p:cNvPr>
              <p:cNvSpPr/>
              <p:nvPr/>
            </p:nvSpPr>
            <p:spPr>
              <a:xfrm>
                <a:off x="5779519"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45" name="Rectangle 44">
                <a:extLst>
                  <a:ext uri="{FF2B5EF4-FFF2-40B4-BE49-F238E27FC236}">
                    <a16:creationId xmlns:a16="http://schemas.microsoft.com/office/drawing/2014/main" id="{A81BDFF9-BDCC-4623-AEAE-E1C0482B8589}"/>
                  </a:ext>
                </a:extLst>
              </p:cNvPr>
              <p:cNvSpPr/>
              <p:nvPr/>
            </p:nvSpPr>
            <p:spPr>
              <a:xfrm>
                <a:off x="4846727" y="3735058"/>
                <a:ext cx="847993" cy="454911"/>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grpSp>
          <p:nvGrpSpPr>
            <p:cNvPr id="54" name="Group 53">
              <a:extLst>
                <a:ext uri="{FF2B5EF4-FFF2-40B4-BE49-F238E27FC236}">
                  <a16:creationId xmlns:a16="http://schemas.microsoft.com/office/drawing/2014/main" id="{D24038D3-02D3-49CA-9E4F-C22C116CDBC7}"/>
                </a:ext>
              </a:extLst>
            </p:cNvPr>
            <p:cNvGrpSpPr/>
            <p:nvPr/>
          </p:nvGrpSpPr>
          <p:grpSpPr>
            <a:xfrm>
              <a:off x="4941947" y="1810999"/>
              <a:ext cx="2572460" cy="1809187"/>
              <a:chOff x="4921340" y="1810999"/>
              <a:chExt cx="2572460" cy="1809187"/>
            </a:xfrm>
          </p:grpSpPr>
          <p:pic>
            <p:nvPicPr>
              <p:cNvPr id="39" name="Picture 3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1810999"/>
                <a:ext cx="1133045" cy="638934"/>
              </a:xfrm>
              <a:prstGeom prst="rect">
                <a:avLst/>
              </a:prstGeom>
            </p:spPr>
          </p:pic>
          <p:pic>
            <p:nvPicPr>
              <p:cNvPr id="40" name="Picture 3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25450" y="1810999"/>
                <a:ext cx="1133045" cy="638934"/>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21340" y="2749553"/>
                <a:ext cx="1133045" cy="638934"/>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60755" y="2749553"/>
                <a:ext cx="1133045" cy="638934"/>
              </a:xfrm>
              <a:prstGeom prst="rect">
                <a:avLst/>
              </a:prstGeom>
            </p:spPr>
          </p:pic>
          <p:sp>
            <p:nvSpPr>
              <p:cNvPr id="47" name="TextBox 37"/>
              <p:cNvSpPr txBox="1">
                <a:spLocks noChangeArrowheads="1"/>
              </p:cNvSpPr>
              <p:nvPr/>
            </p:nvSpPr>
            <p:spPr bwMode="auto">
              <a:xfrm>
                <a:off x="6371797"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8" name="TextBox 37"/>
              <p:cNvSpPr txBox="1">
                <a:spLocks noChangeArrowheads="1"/>
              </p:cNvSpPr>
              <p:nvPr/>
            </p:nvSpPr>
            <p:spPr bwMode="auto">
              <a:xfrm>
                <a:off x="5003822" y="2449089"/>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49" name="TextBox 37"/>
              <p:cNvSpPr txBox="1">
                <a:spLocks noChangeArrowheads="1"/>
              </p:cNvSpPr>
              <p:nvPr/>
            </p:nvSpPr>
            <p:spPr bwMode="auto">
              <a:xfrm>
                <a:off x="6416795" y="3388487"/>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sp>
            <p:nvSpPr>
              <p:cNvPr id="50" name="TextBox 37"/>
              <p:cNvSpPr txBox="1">
                <a:spLocks noChangeArrowheads="1"/>
              </p:cNvSpPr>
              <p:nvPr/>
            </p:nvSpPr>
            <p:spPr bwMode="auto">
              <a:xfrm>
                <a:off x="5003822" y="3389354"/>
                <a:ext cx="939382" cy="230832"/>
              </a:xfrm>
              <a:prstGeom prst="rect">
                <a:avLst/>
              </a:prstGeom>
              <a:noFill/>
              <a:ln w="9525">
                <a:noFill/>
                <a:miter lim="800000"/>
                <a:headEnd/>
                <a:tailEnd/>
              </a:ln>
            </p:spPr>
            <p:txBody>
              <a:bodyPr wrap="square">
                <a:spAutoFit/>
              </a:bodyPr>
              <a:lstStyle/>
              <a:p>
                <a:pPr algn="ctr"/>
                <a:r>
                  <a:rPr lang="en-US" sz="900" b="1" dirty="0">
                    <a:latin typeface="Amazon Ember"/>
                    <a:ea typeface="Verdana" pitchFamily="34" charset="0"/>
                    <a:cs typeface="Helvetica Neue"/>
                  </a:rPr>
                  <a:t>ECSTask</a:t>
                </a:r>
              </a:p>
            </p:txBody>
          </p:sp>
        </p:grpSp>
        <p:sp>
          <p:nvSpPr>
            <p:cNvPr id="51" name="TextBox 50"/>
            <p:cNvSpPr txBox="1"/>
            <p:nvPr/>
          </p:nvSpPr>
          <p:spPr>
            <a:xfrm>
              <a:off x="5379907" y="957635"/>
              <a:ext cx="2163054" cy="338554"/>
            </a:xfrm>
            <a:prstGeom prst="rect">
              <a:avLst/>
            </a:prstGeom>
            <a:noFill/>
          </p:spPr>
          <p:txBody>
            <a:bodyPr wrap="square" rtlCol="0">
              <a:spAutoFit/>
            </a:bodyPr>
            <a:lstStyle/>
            <a:p>
              <a:r>
                <a:rPr lang="en-US" sz="1600" dirty="0">
                  <a:latin typeface="Amazon Ember" charset="0"/>
                  <a:ea typeface="Amazon Ember" charset="0"/>
                  <a:cs typeface="Amazon Ember" charset="0"/>
                </a:rPr>
                <a:t>EC2 Instance</a:t>
              </a:r>
            </a:p>
          </p:txBody>
        </p:sp>
      </p:grpSp>
      <p:grpSp>
        <p:nvGrpSpPr>
          <p:cNvPr id="56" name="Group 55">
            <a:extLst>
              <a:ext uri="{FF2B5EF4-FFF2-40B4-BE49-F238E27FC236}">
                <a16:creationId xmlns:a16="http://schemas.microsoft.com/office/drawing/2014/main" id="{5B8DA3E8-896F-4ABF-9C76-1AC09DBB0E68}"/>
              </a:ext>
            </a:extLst>
          </p:cNvPr>
          <p:cNvGrpSpPr/>
          <p:nvPr/>
        </p:nvGrpSpPr>
        <p:grpSpPr>
          <a:xfrm>
            <a:off x="1944000" y="1510985"/>
            <a:ext cx="1415238" cy="1555079"/>
            <a:chOff x="1069936" y="2616870"/>
            <a:chExt cx="1415238" cy="1555079"/>
          </a:xfrm>
        </p:grpSpPr>
        <p:sp>
          <p:nvSpPr>
            <p:cNvPr id="57" name="Rounded Rectangle 29">
              <a:extLst>
                <a:ext uri="{FF2B5EF4-FFF2-40B4-BE49-F238E27FC236}">
                  <a16:creationId xmlns:a16="http://schemas.microsoft.com/office/drawing/2014/main" id="{BC466604-671D-4785-A8B6-9767DFB74EC3}"/>
                </a:ext>
              </a:extLst>
            </p:cNvPr>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58" name="Picture 57">
              <a:extLst>
                <a:ext uri="{FF2B5EF4-FFF2-40B4-BE49-F238E27FC236}">
                  <a16:creationId xmlns:a16="http://schemas.microsoft.com/office/drawing/2014/main" id="{C7C990AF-A402-4CD5-848B-897C7192520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 name="Picture 58">
              <a:extLst>
                <a:ext uri="{FF2B5EF4-FFF2-40B4-BE49-F238E27FC236}">
                  <a16:creationId xmlns:a16="http://schemas.microsoft.com/office/drawing/2014/main" id="{76E0ECDB-53A5-4130-A671-8ABB943B602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 name="Picture 59">
              <a:extLst>
                <a:ext uri="{FF2B5EF4-FFF2-40B4-BE49-F238E27FC236}">
                  <a16:creationId xmlns:a16="http://schemas.microsoft.com/office/drawing/2014/main" id="{CF3D4838-D779-4DFD-ABB9-69162A54380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 name="Picture 60">
              <a:extLst>
                <a:ext uri="{FF2B5EF4-FFF2-40B4-BE49-F238E27FC236}">
                  <a16:creationId xmlns:a16="http://schemas.microsoft.com/office/drawing/2014/main" id="{7148CD4D-57B0-49A2-B555-3A1B437ABFD3}"/>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 name="Picture 61">
              <a:extLst>
                <a:ext uri="{FF2B5EF4-FFF2-40B4-BE49-F238E27FC236}">
                  <a16:creationId xmlns:a16="http://schemas.microsoft.com/office/drawing/2014/main" id="{B135DA7A-9FB8-4988-865E-DD3AC106113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9" name="Group 28"/>
          <p:cNvGrpSpPr/>
          <p:nvPr/>
        </p:nvGrpSpPr>
        <p:grpSpPr>
          <a:xfrm>
            <a:off x="1944000" y="1510985"/>
            <a:ext cx="1415238" cy="1555079"/>
            <a:chOff x="1069936" y="2616870"/>
            <a:chExt cx="1415238" cy="1555079"/>
          </a:xfrm>
        </p:grpSpPr>
        <p:sp>
          <p:nvSpPr>
            <p:cNvPr id="30" name="Rounded Rectangle 2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3" name="Picture 3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Tree>
    <p:extLst>
      <p:ext uri="{BB962C8B-B14F-4D97-AF65-F5344CB8AC3E}">
        <p14:creationId xmlns:p14="http://schemas.microsoft.com/office/powerpoint/2010/main" val="15524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6" presetClass="emph" presetSubtype="0" fill="hold" nodeType="withEffect">
                                  <p:stCondLst>
                                    <p:cond delay="0"/>
                                  </p:stCondLst>
                                  <p:childTnLst>
                                    <p:animScale>
                                      <p:cBhvr>
                                        <p:cTn id="8" dur="500" fill="hold"/>
                                        <p:tgtEl>
                                          <p:spTgt spid="29"/>
                                        </p:tgtEl>
                                      </p:cBhvr>
                                      <p:by x="200000" y="200000"/>
                                    </p:animScale>
                                  </p:childTnLst>
                                </p:cTn>
                              </p:par>
                              <p:par>
                                <p:cTn id="9" presetID="42" presetClass="path" presetSubtype="0" fill="hold" nodeType="withEffect">
                                  <p:stCondLst>
                                    <p:cond delay="0"/>
                                  </p:stCondLst>
                                  <p:childTnLst>
                                    <p:animMotion origin="layout" path="M -5.55556E-7 -3.08642E-6 L 0.38785 0.06821 " pathEditMode="relative" rAng="0" ptsTypes="AA">
                                      <p:cBhvr>
                                        <p:cTn id="10" dur="500" fill="hold"/>
                                        <p:tgtEl>
                                          <p:spTgt spid="29"/>
                                        </p:tgtEl>
                                        <p:attrNameLst>
                                          <p:attrName>ppt_x</p:attrName>
                                          <p:attrName>ppt_y</p:attrName>
                                        </p:attrNameLst>
                                      </p:cBhvr>
                                      <p:rCtr x="19392" y="3488"/>
                                    </p:animMotion>
                                  </p:childTnLst>
                                </p:cTn>
                              </p:par>
                              <p:par>
                                <p:cTn id="11" presetID="10" presetClass="entr" presetSubtype="0" fill="hold" nodeType="withEffect">
                                  <p:stCondLst>
                                    <p:cond delay="25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250"/>
                                        <p:tgtEl>
                                          <p:spTgt spid="55"/>
                                        </p:tgtEl>
                                      </p:cBhvr>
                                    </p:animEffect>
                                  </p:childTnLst>
                                </p:cTn>
                              </p:par>
                              <p:par>
                                <p:cTn id="14" presetID="10" presetClass="exit" presetSubtype="0" fill="hold" nodeType="withEffect">
                                  <p:stCondLst>
                                    <p:cond delay="250"/>
                                  </p:stCondLst>
                                  <p:childTnLst>
                                    <p:animEffect transition="out" filter="fade">
                                      <p:cBhvr>
                                        <p:cTn id="15" dur="250"/>
                                        <p:tgtEl>
                                          <p:spTgt spid="29"/>
                                        </p:tgtEl>
                                      </p:cBhvr>
                                    </p:animEffect>
                                    <p:set>
                                      <p:cBhvr>
                                        <p:cTn id="16"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1311" y="3467051"/>
            <a:ext cx="7841468" cy="1127634"/>
            <a:chOff x="278370" y="-195392"/>
            <a:chExt cx="7895895" cy="1127634"/>
          </a:xfrm>
        </p:grpSpPr>
        <p:sp>
          <p:nvSpPr>
            <p:cNvPr id="64" name="Rectangle 63">
              <a:extLst>
                <a:ext uri="{FF2B5EF4-FFF2-40B4-BE49-F238E27FC236}">
                  <a16:creationId xmlns:a16="http://schemas.microsoft.com/office/drawing/2014/main" id="{F4FEF678-5957-4BC0-AB05-7B6BE4C13CD4}"/>
                </a:ext>
              </a:extLst>
            </p:cNvPr>
            <p:cNvSpPr/>
            <p:nvPr/>
          </p:nvSpPr>
          <p:spPr>
            <a:xfrm>
              <a:off x="278370" y="-112998"/>
              <a:ext cx="7895895" cy="931191"/>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2467" y="-195392"/>
              <a:ext cx="3081793" cy="1127634"/>
            </a:xfrm>
            <a:prstGeom prst="rect">
              <a:avLst/>
            </a:prstGeom>
          </p:spPr>
        </p:pic>
      </p:grpSp>
      <p:grpSp>
        <p:nvGrpSpPr>
          <p:cNvPr id="67" name="Group 66">
            <a:extLst>
              <a:ext uri="{FF2B5EF4-FFF2-40B4-BE49-F238E27FC236}">
                <a16:creationId xmlns:a16="http://schemas.microsoft.com/office/drawing/2014/main" id="{358A8278-F0D8-4815-8554-B0C01AEBDDF4}"/>
              </a:ext>
            </a:extLst>
          </p:cNvPr>
          <p:cNvGrpSpPr/>
          <p:nvPr/>
        </p:nvGrpSpPr>
        <p:grpSpPr>
          <a:xfrm>
            <a:off x="1169643" y="413248"/>
            <a:ext cx="6804715" cy="1340626"/>
            <a:chOff x="956534" y="1182029"/>
            <a:chExt cx="6804715" cy="1340626"/>
          </a:xfrm>
        </p:grpSpPr>
        <p:sp>
          <p:nvSpPr>
            <p:cNvPr id="69" name="Rectangle 68">
              <a:extLst>
                <a:ext uri="{FF2B5EF4-FFF2-40B4-BE49-F238E27FC236}">
                  <a16:creationId xmlns:a16="http://schemas.microsoft.com/office/drawing/2014/main" id="{EFF5312A-3183-4FF9-AE23-1CE5A3B34506}"/>
                </a:ext>
              </a:extLst>
            </p:cNvPr>
            <p:cNvSpPr/>
            <p:nvPr/>
          </p:nvSpPr>
          <p:spPr>
            <a:xfrm>
              <a:off x="1985087" y="1337201"/>
              <a:ext cx="5622085" cy="563876"/>
            </a:xfrm>
            <a:prstGeom prst="rect">
              <a:avLst/>
            </a:prstGeom>
            <a:solidFill>
              <a:schemeClr val="accent1"/>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pic>
          <p:nvPicPr>
            <p:cNvPr id="70" name="Picture 69">
              <a:extLst>
                <a:ext uri="{FF2B5EF4-FFF2-40B4-BE49-F238E27FC236}">
                  <a16:creationId xmlns:a16="http://schemas.microsoft.com/office/drawing/2014/main" id="{C08F4615-B855-4B73-8557-6A4C5BAD6062}"/>
                </a:ext>
              </a:extLst>
            </p:cNvPr>
            <p:cNvPicPr>
              <a:picLocks noChangeAspect="1"/>
            </p:cNvPicPr>
            <p:nvPr/>
          </p:nvPicPr>
          <p:blipFill>
            <a:blip r:embed="rId4"/>
            <a:stretch>
              <a:fillRect/>
            </a:stretch>
          </p:blipFill>
          <p:spPr>
            <a:xfrm>
              <a:off x="1132959" y="1496171"/>
              <a:ext cx="705904" cy="795604"/>
            </a:xfrm>
            <a:prstGeom prst="rect">
              <a:avLst/>
            </a:prstGeom>
          </p:spPr>
        </p:pic>
        <p:sp>
          <p:nvSpPr>
            <p:cNvPr id="71" name="Rectangle 70">
              <a:extLst>
                <a:ext uri="{FF2B5EF4-FFF2-40B4-BE49-F238E27FC236}">
                  <a16:creationId xmlns:a16="http://schemas.microsoft.com/office/drawing/2014/main" id="{925F0D07-CE7B-4296-BE39-29A80F85A5B0}"/>
                </a:ext>
              </a:extLst>
            </p:cNvPr>
            <p:cNvSpPr/>
            <p:nvPr/>
          </p:nvSpPr>
          <p:spPr>
            <a:xfrm>
              <a:off x="1985087" y="2006914"/>
              <a:ext cx="271357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72" name="Rectangle 71">
              <a:extLst>
                <a:ext uri="{FF2B5EF4-FFF2-40B4-BE49-F238E27FC236}">
                  <a16:creationId xmlns:a16="http://schemas.microsoft.com/office/drawing/2014/main" id="{B24D477E-2E12-4F0F-A9A7-3E411DC2E808}"/>
                </a:ext>
              </a:extLst>
            </p:cNvPr>
            <p:cNvSpPr/>
            <p:nvPr/>
          </p:nvSpPr>
          <p:spPr>
            <a:xfrm>
              <a:off x="4826000" y="2006914"/>
              <a:ext cx="2776566" cy="364257"/>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73" name="Rectangle 72">
              <a:extLst>
                <a:ext uri="{FF2B5EF4-FFF2-40B4-BE49-F238E27FC236}">
                  <a16:creationId xmlns:a16="http://schemas.microsoft.com/office/drawing/2014/main" id="{BE0565DF-9918-4B4B-91DE-78E5603AA1C9}"/>
                </a:ext>
              </a:extLst>
            </p:cNvPr>
            <p:cNvSpPr/>
            <p:nvPr/>
          </p:nvSpPr>
          <p:spPr>
            <a:xfrm>
              <a:off x="956534" y="1182029"/>
              <a:ext cx="6804715" cy="1340626"/>
            </a:xfrm>
            <a:prstGeom prst="rect">
              <a:avLst/>
            </a:prstGeom>
            <a:noFill/>
            <a:ln w="15875" cap="rnd">
              <a:solidFill>
                <a:schemeClr val="tx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1" name="Group 10">
            <a:extLst>
              <a:ext uri="{FF2B5EF4-FFF2-40B4-BE49-F238E27FC236}">
                <a16:creationId xmlns:a16="http://schemas.microsoft.com/office/drawing/2014/main" id="{7305EF5E-5761-44E6-A8AD-0B6B869F7890}"/>
              </a:ext>
            </a:extLst>
          </p:cNvPr>
          <p:cNvGrpSpPr/>
          <p:nvPr/>
        </p:nvGrpSpPr>
        <p:grpSpPr>
          <a:xfrm>
            <a:off x="952755" y="2427800"/>
            <a:ext cx="1947991" cy="869531"/>
            <a:chOff x="976184" y="2427800"/>
            <a:chExt cx="1947991" cy="869531"/>
          </a:xfrm>
        </p:grpSpPr>
        <p:pic>
          <p:nvPicPr>
            <p:cNvPr id="38" name="Picture 3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40" name="Picture 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41" name="Picture 4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77" name="Group 76">
            <a:extLst>
              <a:ext uri="{FF2B5EF4-FFF2-40B4-BE49-F238E27FC236}">
                <a16:creationId xmlns:a16="http://schemas.microsoft.com/office/drawing/2014/main" id="{30E69433-D03C-46AD-8ED8-58E4C4FD6686}"/>
              </a:ext>
            </a:extLst>
          </p:cNvPr>
          <p:cNvGrpSpPr/>
          <p:nvPr/>
        </p:nvGrpSpPr>
        <p:grpSpPr>
          <a:xfrm>
            <a:off x="3624351" y="2427800"/>
            <a:ext cx="1947991" cy="869531"/>
            <a:chOff x="976184" y="2427800"/>
            <a:chExt cx="1947991" cy="869531"/>
          </a:xfrm>
        </p:grpSpPr>
        <p:pic>
          <p:nvPicPr>
            <p:cNvPr id="85" name="Picture 84">
              <a:extLst>
                <a:ext uri="{FF2B5EF4-FFF2-40B4-BE49-F238E27FC236}">
                  <a16:creationId xmlns:a16="http://schemas.microsoft.com/office/drawing/2014/main" id="{85E02746-3610-4F4E-8C3B-E0F05F29548C}"/>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86" name="Picture 85">
              <a:extLst>
                <a:ext uri="{FF2B5EF4-FFF2-40B4-BE49-F238E27FC236}">
                  <a16:creationId xmlns:a16="http://schemas.microsoft.com/office/drawing/2014/main" id="{FA5BDA8C-C391-4DAE-B223-C2C542D5474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87" name="Picture 86">
              <a:extLst>
                <a:ext uri="{FF2B5EF4-FFF2-40B4-BE49-F238E27FC236}">
                  <a16:creationId xmlns:a16="http://schemas.microsoft.com/office/drawing/2014/main" id="{0041F852-0E1C-4CFE-8E6F-5C8CD67EB71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88" name="Picture 87">
              <a:extLst>
                <a:ext uri="{FF2B5EF4-FFF2-40B4-BE49-F238E27FC236}">
                  <a16:creationId xmlns:a16="http://schemas.microsoft.com/office/drawing/2014/main" id="{F7E9D19F-85BF-4295-85C1-28F9C50711A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90" name="Group 89">
            <a:extLst>
              <a:ext uri="{FF2B5EF4-FFF2-40B4-BE49-F238E27FC236}">
                <a16:creationId xmlns:a16="http://schemas.microsoft.com/office/drawing/2014/main" id="{0EC1FDC1-E1FA-45A9-853A-0977AD0F2205}"/>
              </a:ext>
            </a:extLst>
          </p:cNvPr>
          <p:cNvGrpSpPr/>
          <p:nvPr/>
        </p:nvGrpSpPr>
        <p:grpSpPr>
          <a:xfrm>
            <a:off x="6295946" y="2427800"/>
            <a:ext cx="1947991" cy="869531"/>
            <a:chOff x="976184" y="2427800"/>
            <a:chExt cx="1947991" cy="869531"/>
          </a:xfrm>
        </p:grpSpPr>
        <p:pic>
          <p:nvPicPr>
            <p:cNvPr id="98" name="Picture 97">
              <a:extLst>
                <a:ext uri="{FF2B5EF4-FFF2-40B4-BE49-F238E27FC236}">
                  <a16:creationId xmlns:a16="http://schemas.microsoft.com/office/drawing/2014/main" id="{43F6661B-4323-4CCB-8189-0FE52ECE5D7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427800"/>
              <a:ext cx="902394" cy="371459"/>
            </a:xfrm>
            <a:prstGeom prst="rect">
              <a:avLst/>
            </a:prstGeom>
          </p:spPr>
        </p:pic>
        <p:pic>
          <p:nvPicPr>
            <p:cNvPr id="99" name="Picture 98">
              <a:extLst>
                <a:ext uri="{FF2B5EF4-FFF2-40B4-BE49-F238E27FC236}">
                  <a16:creationId xmlns:a16="http://schemas.microsoft.com/office/drawing/2014/main" id="{47F8D700-2AB2-497A-88E1-AD1D4658EB99}"/>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427800"/>
              <a:ext cx="902394" cy="371459"/>
            </a:xfrm>
            <a:prstGeom prst="rect">
              <a:avLst/>
            </a:prstGeom>
          </p:spPr>
        </p:pic>
        <p:pic>
          <p:nvPicPr>
            <p:cNvPr id="100" name="Picture 99">
              <a:extLst>
                <a:ext uri="{FF2B5EF4-FFF2-40B4-BE49-F238E27FC236}">
                  <a16:creationId xmlns:a16="http://schemas.microsoft.com/office/drawing/2014/main" id="{A2D22478-75B2-49C3-AB9F-F91F69B98386}"/>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76184" y="2925872"/>
              <a:ext cx="902394" cy="371459"/>
            </a:xfrm>
            <a:prstGeom prst="rect">
              <a:avLst/>
            </a:prstGeom>
          </p:spPr>
        </p:pic>
        <p:pic>
          <p:nvPicPr>
            <p:cNvPr id="101" name="Picture 100">
              <a:extLst>
                <a:ext uri="{FF2B5EF4-FFF2-40B4-BE49-F238E27FC236}">
                  <a16:creationId xmlns:a16="http://schemas.microsoft.com/office/drawing/2014/main" id="{F13BFE8E-46C1-4409-A67D-A5829D7545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2021781" y="2925872"/>
              <a:ext cx="902394" cy="371459"/>
            </a:xfrm>
            <a:prstGeom prst="rect">
              <a:avLst/>
            </a:prstGeom>
          </p:spPr>
        </p:pic>
      </p:grpSp>
      <p:grpSp>
        <p:nvGrpSpPr>
          <p:cNvPr id="14" name="Group 13">
            <a:extLst>
              <a:ext uri="{FF2B5EF4-FFF2-40B4-BE49-F238E27FC236}">
                <a16:creationId xmlns:a16="http://schemas.microsoft.com/office/drawing/2014/main" id="{774087E2-28D2-4494-8B2A-3DC9C1D13A69}"/>
              </a:ext>
            </a:extLst>
          </p:cNvPr>
          <p:cNvGrpSpPr/>
          <p:nvPr/>
        </p:nvGrpSpPr>
        <p:grpSpPr>
          <a:xfrm>
            <a:off x="650041" y="1879550"/>
            <a:ext cx="7843918" cy="2039988"/>
            <a:chOff x="650041" y="1879550"/>
            <a:chExt cx="7843918" cy="2039988"/>
          </a:xfrm>
        </p:grpSpPr>
        <p:sp>
          <p:nvSpPr>
            <p:cNvPr id="36" name="Rounded Rectangle 35"/>
            <p:cNvSpPr/>
            <p:nvPr/>
          </p:nvSpPr>
          <p:spPr>
            <a:xfrm>
              <a:off x="702732"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7" name="Picture 3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0041" y="1928374"/>
              <a:ext cx="455786" cy="447164"/>
            </a:xfrm>
            <a:prstGeom prst="rect">
              <a:avLst/>
            </a:prstGeom>
          </p:spPr>
        </p:pic>
        <p:grpSp>
          <p:nvGrpSpPr>
            <p:cNvPr id="3" name="Group 2">
              <a:extLst>
                <a:ext uri="{FF2B5EF4-FFF2-40B4-BE49-F238E27FC236}">
                  <a16:creationId xmlns:a16="http://schemas.microsoft.com/office/drawing/2014/main" id="{23F17FFB-B157-4FC0-A0C0-966B20FDD883}"/>
                </a:ext>
              </a:extLst>
            </p:cNvPr>
            <p:cNvGrpSpPr/>
            <p:nvPr/>
          </p:nvGrpSpPr>
          <p:grpSpPr>
            <a:xfrm>
              <a:off x="782936" y="3388158"/>
              <a:ext cx="2287628" cy="426605"/>
              <a:chOff x="812519" y="3388158"/>
              <a:chExt cx="2287628" cy="426605"/>
            </a:xfrm>
          </p:grpSpPr>
          <p:sp>
            <p:nvSpPr>
              <p:cNvPr id="33" name="Rectangle 32">
                <a:extLst>
                  <a:ext uri="{FF2B5EF4-FFF2-40B4-BE49-F238E27FC236}">
                    <a16:creationId xmlns:a16="http://schemas.microsoft.com/office/drawing/2014/main" id="{B50DDC3D-D50C-40D2-8FD9-8C3291EFB527}"/>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34" name="Rectangle 33">
                <a:extLst>
                  <a:ext uri="{FF2B5EF4-FFF2-40B4-BE49-F238E27FC236}">
                    <a16:creationId xmlns:a16="http://schemas.microsoft.com/office/drawing/2014/main" id="{C909F2C8-EC1A-4209-A99F-47CE866E5943}"/>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35" name="Rectangle 34">
                <a:extLst>
                  <a:ext uri="{FF2B5EF4-FFF2-40B4-BE49-F238E27FC236}">
                    <a16:creationId xmlns:a16="http://schemas.microsoft.com/office/drawing/2014/main" id="{A81BDFF9-BDCC-4623-AEAE-E1C0482B8589}"/>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43" name="TextBox 42"/>
            <p:cNvSpPr txBox="1"/>
            <p:nvPr/>
          </p:nvSpPr>
          <p:spPr>
            <a:xfrm>
              <a:off x="1118909"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78" name="Rounded Rectangle 35">
              <a:extLst>
                <a:ext uri="{FF2B5EF4-FFF2-40B4-BE49-F238E27FC236}">
                  <a16:creationId xmlns:a16="http://schemas.microsoft.com/office/drawing/2014/main" id="{26F9BC3B-CE33-4899-A314-4FD6BB68C196}"/>
                </a:ext>
              </a:extLst>
            </p:cNvPr>
            <p:cNvSpPr/>
            <p:nvPr/>
          </p:nvSpPr>
          <p:spPr>
            <a:xfrm>
              <a:off x="3374328"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79" name="Picture 78">
              <a:extLst>
                <a:ext uri="{FF2B5EF4-FFF2-40B4-BE49-F238E27FC236}">
                  <a16:creationId xmlns:a16="http://schemas.microsoft.com/office/drawing/2014/main" id="{5B958A90-8689-431F-87D6-94CA7B0BBFC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321637" y="1928374"/>
              <a:ext cx="455786" cy="447164"/>
            </a:xfrm>
            <a:prstGeom prst="rect">
              <a:avLst/>
            </a:prstGeom>
          </p:spPr>
        </p:pic>
        <p:grpSp>
          <p:nvGrpSpPr>
            <p:cNvPr id="80" name="Group 79">
              <a:extLst>
                <a:ext uri="{FF2B5EF4-FFF2-40B4-BE49-F238E27FC236}">
                  <a16:creationId xmlns:a16="http://schemas.microsoft.com/office/drawing/2014/main" id="{FF82B111-09F6-4969-9AC1-F8659545530F}"/>
                </a:ext>
              </a:extLst>
            </p:cNvPr>
            <p:cNvGrpSpPr/>
            <p:nvPr/>
          </p:nvGrpSpPr>
          <p:grpSpPr>
            <a:xfrm>
              <a:off x="3454532" y="3388158"/>
              <a:ext cx="2287628" cy="426605"/>
              <a:chOff x="812519" y="3388158"/>
              <a:chExt cx="2287628" cy="426605"/>
            </a:xfrm>
          </p:grpSpPr>
          <p:sp>
            <p:nvSpPr>
              <p:cNvPr id="82" name="Rectangle 81">
                <a:extLst>
                  <a:ext uri="{FF2B5EF4-FFF2-40B4-BE49-F238E27FC236}">
                    <a16:creationId xmlns:a16="http://schemas.microsoft.com/office/drawing/2014/main" id="{CF0BD8E6-EF1A-4E33-9C2D-AE4248056E74}"/>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83" name="Rectangle 82">
                <a:extLst>
                  <a:ext uri="{FF2B5EF4-FFF2-40B4-BE49-F238E27FC236}">
                    <a16:creationId xmlns:a16="http://schemas.microsoft.com/office/drawing/2014/main" id="{464D45F0-0AFE-4DE2-8E51-F533DC442F34}"/>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84" name="Rectangle 83">
                <a:extLst>
                  <a:ext uri="{FF2B5EF4-FFF2-40B4-BE49-F238E27FC236}">
                    <a16:creationId xmlns:a16="http://schemas.microsoft.com/office/drawing/2014/main" id="{AC1A7E82-EA5B-42CD-A227-C14850263A0C}"/>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81" name="TextBox 80">
              <a:extLst>
                <a:ext uri="{FF2B5EF4-FFF2-40B4-BE49-F238E27FC236}">
                  <a16:creationId xmlns:a16="http://schemas.microsoft.com/office/drawing/2014/main" id="{ED8AA124-B16B-47EE-8ED5-AB08B18D2AE8}"/>
                </a:ext>
              </a:extLst>
            </p:cNvPr>
            <p:cNvSpPr txBox="1"/>
            <p:nvPr/>
          </p:nvSpPr>
          <p:spPr>
            <a:xfrm>
              <a:off x="3790505"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sp>
          <p:nvSpPr>
            <p:cNvPr id="91" name="Rounded Rectangle 35">
              <a:extLst>
                <a:ext uri="{FF2B5EF4-FFF2-40B4-BE49-F238E27FC236}">
                  <a16:creationId xmlns:a16="http://schemas.microsoft.com/office/drawing/2014/main" id="{FA4C87EE-3236-46CF-8A87-E57A6BB6E2EB}"/>
                </a:ext>
              </a:extLst>
            </p:cNvPr>
            <p:cNvSpPr/>
            <p:nvPr/>
          </p:nvSpPr>
          <p:spPr>
            <a:xfrm>
              <a:off x="6045923" y="2151954"/>
              <a:ext cx="2448036" cy="176758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92" name="Picture 91">
              <a:extLst>
                <a:ext uri="{FF2B5EF4-FFF2-40B4-BE49-F238E27FC236}">
                  <a16:creationId xmlns:a16="http://schemas.microsoft.com/office/drawing/2014/main" id="{CA253426-4571-46F9-8CEE-64AD5AB4DA9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993232" y="1928374"/>
              <a:ext cx="455786" cy="447164"/>
            </a:xfrm>
            <a:prstGeom prst="rect">
              <a:avLst/>
            </a:prstGeom>
          </p:spPr>
        </p:pic>
        <p:grpSp>
          <p:nvGrpSpPr>
            <p:cNvPr id="93" name="Group 92">
              <a:extLst>
                <a:ext uri="{FF2B5EF4-FFF2-40B4-BE49-F238E27FC236}">
                  <a16:creationId xmlns:a16="http://schemas.microsoft.com/office/drawing/2014/main" id="{1EA919AB-632F-4912-84BA-ED2E58285583}"/>
                </a:ext>
              </a:extLst>
            </p:cNvPr>
            <p:cNvGrpSpPr/>
            <p:nvPr/>
          </p:nvGrpSpPr>
          <p:grpSpPr>
            <a:xfrm>
              <a:off x="6126127" y="3388158"/>
              <a:ext cx="2287628" cy="426605"/>
              <a:chOff x="812519" y="3388158"/>
              <a:chExt cx="2287628" cy="426605"/>
            </a:xfrm>
          </p:grpSpPr>
          <p:sp>
            <p:nvSpPr>
              <p:cNvPr id="95" name="Rectangle 94">
                <a:extLst>
                  <a:ext uri="{FF2B5EF4-FFF2-40B4-BE49-F238E27FC236}">
                    <a16:creationId xmlns:a16="http://schemas.microsoft.com/office/drawing/2014/main" id="{ED5D25F3-56FB-4AD1-8828-3185A3B2F286}"/>
                  </a:ext>
                </a:extLst>
              </p:cNvPr>
              <p:cNvSpPr/>
              <p:nvPr/>
            </p:nvSpPr>
            <p:spPr>
              <a:xfrm>
                <a:off x="2385263" y="3388158"/>
                <a:ext cx="714884" cy="426605"/>
              </a:xfrm>
              <a:prstGeom prst="rect">
                <a:avLst/>
              </a:prstGeom>
              <a:solidFill>
                <a:schemeClr val="bg1">
                  <a:lumMod val="50000"/>
                </a:schemeClr>
              </a:solid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96" name="Rectangle 95">
                <a:extLst>
                  <a:ext uri="{FF2B5EF4-FFF2-40B4-BE49-F238E27FC236}">
                    <a16:creationId xmlns:a16="http://schemas.microsoft.com/office/drawing/2014/main" id="{B0A76AB3-174E-4762-98F6-E9041119294A}"/>
                  </a:ext>
                </a:extLst>
              </p:cNvPr>
              <p:cNvSpPr/>
              <p:nvPr/>
            </p:nvSpPr>
            <p:spPr>
              <a:xfrm>
                <a:off x="1598891"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Docker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sp>
            <p:nvSpPr>
              <p:cNvPr id="97" name="Rectangle 96">
                <a:extLst>
                  <a:ext uri="{FF2B5EF4-FFF2-40B4-BE49-F238E27FC236}">
                    <a16:creationId xmlns:a16="http://schemas.microsoft.com/office/drawing/2014/main" id="{95BDF348-D1D1-42F6-B202-98F538961045}"/>
                  </a:ext>
                </a:extLst>
              </p:cNvPr>
              <p:cNvSpPr/>
              <p:nvPr/>
            </p:nvSpPr>
            <p:spPr>
              <a:xfrm>
                <a:off x="812519" y="3388158"/>
                <a:ext cx="714884" cy="426605"/>
              </a:xfrm>
              <a:prstGeom prst="rect">
                <a:avLst/>
              </a:prstGeom>
              <a:solidFill>
                <a:schemeClr val="bg1">
                  <a:lumMod val="50000"/>
                </a:schemeClr>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ECS </a:t>
                </a:r>
                <a:br>
                  <a:rPr lang="en-US" sz="1200" dirty="0">
                    <a:latin typeface="Amazon Ember" panose="020B0603020204020204" pitchFamily="34" charset="0"/>
                    <a:ea typeface="Amazon Ember" panose="020B0603020204020204" pitchFamily="34" charset="0"/>
                    <a:cs typeface="Amazon Ember" panose="020B0603020204020204" pitchFamily="34" charset="0"/>
                  </a:rPr>
                </a:br>
                <a:r>
                  <a:rPr lang="en-US" sz="1200" dirty="0">
                    <a:latin typeface="Amazon Ember" panose="020B0603020204020204" pitchFamily="34" charset="0"/>
                    <a:ea typeface="Amazon Ember" panose="020B0603020204020204" pitchFamily="34" charset="0"/>
                    <a:cs typeface="Amazon Ember" panose="020B0603020204020204" pitchFamily="34" charset="0"/>
                  </a:rPr>
                  <a:t>agent</a:t>
                </a:r>
              </a:p>
            </p:txBody>
          </p:sp>
        </p:grpSp>
        <p:sp>
          <p:nvSpPr>
            <p:cNvPr id="94" name="TextBox 93">
              <a:extLst>
                <a:ext uri="{FF2B5EF4-FFF2-40B4-BE49-F238E27FC236}">
                  <a16:creationId xmlns:a16="http://schemas.microsoft.com/office/drawing/2014/main" id="{A114BF3C-484A-439A-BE85-2100EB162365}"/>
                </a:ext>
              </a:extLst>
            </p:cNvPr>
            <p:cNvSpPr txBox="1"/>
            <p:nvPr/>
          </p:nvSpPr>
          <p:spPr>
            <a:xfrm>
              <a:off x="6462100" y="1879550"/>
              <a:ext cx="1271290" cy="276999"/>
            </a:xfrm>
            <a:prstGeom prst="rect">
              <a:avLst/>
            </a:prstGeom>
            <a:noFill/>
          </p:spPr>
          <p:txBody>
            <a:bodyPr wrap="square" rtlCol="0">
              <a:spAutoFit/>
            </a:bodyPr>
            <a:lstStyle/>
            <a:p>
              <a:r>
                <a:rPr lang="en-US" sz="1200" dirty="0">
                  <a:latin typeface="Amazon Ember" charset="0"/>
                  <a:ea typeface="Amazon Ember" charset="0"/>
                  <a:cs typeface="Amazon Ember" charset="0"/>
                </a:rPr>
                <a:t>EC2 Instance</a:t>
              </a:r>
            </a:p>
          </p:txBody>
        </p:sp>
      </p:grpSp>
    </p:spTree>
    <p:extLst>
      <p:ext uri="{BB962C8B-B14F-4D97-AF65-F5344CB8AC3E}">
        <p14:creationId xmlns:p14="http://schemas.microsoft.com/office/powerpoint/2010/main" val="318223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2" presetClass="entr" presetSubtype="4" fill="hold"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250" fill="hold"/>
                                        <p:tgtEl>
                                          <p:spTgt spid="4"/>
                                        </p:tgtEl>
                                        <p:attrNameLst>
                                          <p:attrName>ppt_x</p:attrName>
                                        </p:attrNameLst>
                                      </p:cBhvr>
                                      <p:tavLst>
                                        <p:tav tm="0">
                                          <p:val>
                                            <p:strVal val="#ppt_x"/>
                                          </p:val>
                                        </p:tav>
                                        <p:tav tm="100000">
                                          <p:val>
                                            <p:strVal val="#ppt_x"/>
                                          </p:val>
                                        </p:tav>
                                      </p:tavLst>
                                    </p:anim>
                                    <p:anim calcmode="lin" valueType="num">
                                      <p:cBhvr additive="base">
                                        <p:cTn id="16" dur="250" fill="hold"/>
                                        <p:tgtEl>
                                          <p:spTgt spid="4"/>
                                        </p:tgtEl>
                                        <p:attrNameLst>
                                          <p:attrName>ppt_y</p:attrName>
                                        </p:attrNameLst>
                                      </p:cBhvr>
                                      <p:tavLst>
                                        <p:tav tm="0">
                                          <p:val>
                                            <p:strVal val="1+#ppt_h/2"/>
                                          </p:val>
                                        </p:tav>
                                        <p:tav tm="100000">
                                          <p:val>
                                            <p:strVal val="#ppt_y"/>
                                          </p:val>
                                        </p:tav>
                                      </p:tavLst>
                                    </p:anim>
                                  </p:childTnLst>
                                </p:cTn>
                              </p:par>
                              <p:par>
                                <p:cTn id="17" presetID="42" presetClass="path" presetSubtype="0" decel="100000" fill="hold" nodeType="withEffect">
                                  <p:stCondLst>
                                    <p:cond delay="500"/>
                                  </p:stCondLst>
                                  <p:childTnLst>
                                    <p:animMotion origin="layout" path="M -3.05556E-6 -1.97531E-6 L -3.05556E-6 0.025 " pathEditMode="relative" rAng="0" ptsTypes="AA">
                                      <p:cBhvr>
                                        <p:cTn id="18" dur="500" spd="-100000" fill="hold"/>
                                        <p:tgtEl>
                                          <p:spTgt spid="4"/>
                                        </p:tgtEl>
                                        <p:attrNameLst>
                                          <p:attrName>ppt_x</p:attrName>
                                          <p:attrName>ppt_y</p:attrName>
                                        </p:attrNameLst>
                                      </p:cBhvr>
                                      <p:rCtr x="0"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21091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err="1"/>
              <a:t>Fargate</a:t>
            </a:r>
            <a:r>
              <a:rPr lang="en-US" dirty="0"/>
              <a:t> Containers with ECS</a:t>
            </a:r>
          </a:p>
        </p:txBody>
      </p:sp>
      <p:sp>
        <p:nvSpPr>
          <p:cNvPr id="57" name="Rectangle 56">
            <a:extLst>
              <a:ext uri="{FF2B5EF4-FFF2-40B4-BE49-F238E27FC236}">
                <a16:creationId xmlns:a16="http://schemas.microsoft.com/office/drawing/2014/main" id="{260767AB-7D8A-4694-8D8B-66EBFF04AE63}"/>
              </a:ext>
            </a:extLst>
          </p:cNvPr>
          <p:cNvSpPr/>
          <p:nvPr/>
        </p:nvSpPr>
        <p:spPr>
          <a:xfrm>
            <a:off x="1524000" y="2129981"/>
            <a:ext cx="6400800" cy="461665"/>
          </a:xfrm>
          <a:prstGeom prst="rect">
            <a:avLst/>
          </a:prstGeom>
        </p:spPr>
        <p:txBody>
          <a:bodyPr wrap="square">
            <a:spAutoFit/>
          </a:bodyPr>
          <a:lstStyle/>
          <a:p>
            <a:pPr>
              <a:spcBef>
                <a:spcPts val="0"/>
              </a:spcBef>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ECS APIs to launch Fargate Containers </a:t>
            </a:r>
          </a:p>
        </p:txBody>
      </p:sp>
      <p:grpSp>
        <p:nvGrpSpPr>
          <p:cNvPr id="4" name="Group 3">
            <a:extLst>
              <a:ext uri="{FF2B5EF4-FFF2-40B4-BE49-F238E27FC236}">
                <a16:creationId xmlns:a16="http://schemas.microsoft.com/office/drawing/2014/main" id="{84850FD6-EB62-4EF6-8E8C-3F0864015AEF}"/>
              </a:ext>
            </a:extLst>
          </p:cNvPr>
          <p:cNvGrpSpPr/>
          <p:nvPr/>
        </p:nvGrpSpPr>
        <p:grpSpPr>
          <a:xfrm>
            <a:off x="546394" y="2081819"/>
            <a:ext cx="742656" cy="742656"/>
            <a:chOff x="362001" y="2870380"/>
            <a:chExt cx="742656" cy="742656"/>
          </a:xfrm>
        </p:grpSpPr>
        <p:sp>
          <p:nvSpPr>
            <p:cNvPr id="19" name="Oval 18">
              <a:extLst>
                <a:ext uri="{FF2B5EF4-FFF2-40B4-BE49-F238E27FC236}">
                  <a16:creationId xmlns:a16="http://schemas.microsoft.com/office/drawing/2014/main" id="{404F9BC5-AB16-46C5-94C7-16A3B02AE96A}"/>
                </a:ext>
              </a:extLst>
            </p:cNvPr>
            <p:cNvSpPr/>
            <p:nvPr/>
          </p:nvSpPr>
          <p:spPr>
            <a:xfrm>
              <a:off x="362001" y="2870380"/>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11" name="Group 14">
              <a:extLst>
                <a:ext uri="{FF2B5EF4-FFF2-40B4-BE49-F238E27FC236}">
                  <a16:creationId xmlns:a16="http://schemas.microsoft.com/office/drawing/2014/main" id="{7A528A2C-0605-4B57-B55C-012C66E601A7}"/>
                </a:ext>
              </a:extLst>
            </p:cNvPr>
            <p:cNvGrpSpPr>
              <a:grpSpLocks noChangeAspect="1"/>
            </p:cNvGrpSpPr>
            <p:nvPr/>
          </p:nvGrpSpPr>
          <p:grpSpPr bwMode="auto">
            <a:xfrm>
              <a:off x="518159" y="3025439"/>
              <a:ext cx="430340" cy="432538"/>
              <a:chOff x="7062" y="862"/>
              <a:chExt cx="196" cy="197"/>
            </a:xfrm>
          </p:grpSpPr>
          <p:sp>
            <p:nvSpPr>
              <p:cNvPr id="12" name="Freeform 15">
                <a:extLst>
                  <a:ext uri="{FF2B5EF4-FFF2-40B4-BE49-F238E27FC236}">
                    <a16:creationId xmlns:a16="http://schemas.microsoft.com/office/drawing/2014/main" id="{FF5EE80B-47A5-4E39-9AA6-E41C6EA6444B}"/>
                  </a:ext>
                </a:extLst>
              </p:cNvPr>
              <p:cNvSpPr>
                <a:spLocks noEditPoints="1"/>
              </p:cNvSpPr>
              <p:nvPr/>
            </p:nvSpPr>
            <p:spPr bwMode="auto">
              <a:xfrm>
                <a:off x="7143" y="943"/>
                <a:ext cx="115" cy="116"/>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sp>
            <p:nvSpPr>
              <p:cNvPr id="13" name="Freeform 16">
                <a:extLst>
                  <a:ext uri="{FF2B5EF4-FFF2-40B4-BE49-F238E27FC236}">
                    <a16:creationId xmlns:a16="http://schemas.microsoft.com/office/drawing/2014/main" id="{51BBA5DA-F4CE-45B0-9B8C-494A99F8D84E}"/>
                  </a:ext>
                </a:extLst>
              </p:cNvPr>
              <p:cNvSpPr>
                <a:spLocks noEditPoints="1"/>
              </p:cNvSpPr>
              <p:nvPr/>
            </p:nvSpPr>
            <p:spPr bwMode="auto">
              <a:xfrm>
                <a:off x="7062" y="862"/>
                <a:ext cx="111" cy="1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kern="0" dirty="0">
                  <a:solidFill>
                    <a:srgbClr val="474746"/>
                  </a:solidFill>
                  <a:latin typeface="Arial"/>
                </a:endParaRPr>
              </a:p>
            </p:txBody>
          </p:sp>
        </p:grpSp>
      </p:grpSp>
      <p:sp>
        <p:nvSpPr>
          <p:cNvPr id="20" name="Rectangle 19">
            <a:extLst>
              <a:ext uri="{FF2B5EF4-FFF2-40B4-BE49-F238E27FC236}">
                <a16:creationId xmlns:a16="http://schemas.microsoft.com/office/drawing/2014/main" id="{11B71D29-580B-4315-91B9-1FCC6C2A826F}"/>
              </a:ext>
            </a:extLst>
          </p:cNvPr>
          <p:cNvSpPr/>
          <p:nvPr/>
        </p:nvSpPr>
        <p:spPr>
          <a:xfrm>
            <a:off x="1547813" y="3085996"/>
            <a:ext cx="6757987" cy="830997"/>
          </a:xfrm>
          <a:prstGeom prst="rect">
            <a:avLst/>
          </a:prstGeom>
        </p:spPr>
        <p:txBody>
          <a:bodyPr wrap="square">
            <a:spAutoFit/>
          </a:bodyPr>
          <a:lstStyle/>
          <a:p>
            <a:pPr>
              <a:spcAft>
                <a:spcPts val="18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migration – Run </a:t>
            </a:r>
            <a:r>
              <a:rPr lang="en-US" sz="2400" i="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Fargate</a:t>
            </a:r>
            <a:r>
              <a:rPr lang="en-US" sz="24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a:t>
            </a:r>
            <a:r>
              <a:rPr lang="en-US" sz="2400" dirty="0">
                <a:latin typeface="Amazon Ember" panose="020B0603020204020204" pitchFamily="34" charset="0"/>
                <a:ea typeface="Amazon Ember" panose="020B0603020204020204" pitchFamily="34" charset="0"/>
                <a:cs typeface="Amazon Ember" panose="020B0603020204020204" pitchFamily="34" charset="0"/>
              </a:rPr>
              <a:t>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 tasks in the same cluster</a:t>
            </a:r>
          </a:p>
        </p:txBody>
      </p:sp>
      <p:grpSp>
        <p:nvGrpSpPr>
          <p:cNvPr id="21" name="Group 20">
            <a:extLst>
              <a:ext uri="{FF2B5EF4-FFF2-40B4-BE49-F238E27FC236}">
                <a16:creationId xmlns:a16="http://schemas.microsoft.com/office/drawing/2014/main" id="{547CDFB7-46CB-47CD-9C14-2E060111DEE3}"/>
              </a:ext>
            </a:extLst>
          </p:cNvPr>
          <p:cNvGrpSpPr/>
          <p:nvPr/>
        </p:nvGrpSpPr>
        <p:grpSpPr>
          <a:xfrm>
            <a:off x="566678" y="3037834"/>
            <a:ext cx="742656" cy="742656"/>
            <a:chOff x="445710" y="1549782"/>
            <a:chExt cx="742656" cy="742656"/>
          </a:xfrm>
        </p:grpSpPr>
        <p:sp>
          <p:nvSpPr>
            <p:cNvPr id="22" name="Oval 21">
              <a:extLst>
                <a:ext uri="{FF2B5EF4-FFF2-40B4-BE49-F238E27FC236}">
                  <a16:creationId xmlns:a16="http://schemas.microsoft.com/office/drawing/2014/main" id="{C4A6603D-1104-4A38-9231-6B6995D4E053}"/>
                </a:ext>
              </a:extLst>
            </p:cNvPr>
            <p:cNvSpPr/>
            <p:nvPr/>
          </p:nvSpPr>
          <p:spPr>
            <a:xfrm>
              <a:off x="445710" y="154978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sp>
          <p:nvSpPr>
            <p:cNvPr id="23" name="Freeform 5">
              <a:extLst>
                <a:ext uri="{FF2B5EF4-FFF2-40B4-BE49-F238E27FC236}">
                  <a16:creationId xmlns:a16="http://schemas.microsoft.com/office/drawing/2014/main" id="{623FD112-FB0A-43C4-A3B6-087DA9B4A541}"/>
                </a:ext>
              </a:extLst>
            </p:cNvPr>
            <p:cNvSpPr>
              <a:spLocks noEditPoints="1"/>
            </p:cNvSpPr>
            <p:nvPr/>
          </p:nvSpPr>
          <p:spPr bwMode="auto">
            <a:xfrm>
              <a:off x="627578" y="1724495"/>
              <a:ext cx="378920" cy="393230"/>
            </a:xfrm>
            <a:custGeom>
              <a:avLst/>
              <a:gdLst>
                <a:gd name="T0" fmla="*/ 566 w 938"/>
                <a:gd name="T1" fmla="*/ 69 h 975"/>
                <a:gd name="T2" fmla="*/ 497 w 938"/>
                <a:gd name="T3" fmla="*/ 120 h 975"/>
                <a:gd name="T4" fmla="*/ 656 w 938"/>
                <a:gd name="T5" fmla="*/ 0 h 975"/>
                <a:gd name="T6" fmla="*/ 360 w 938"/>
                <a:gd name="T7" fmla="*/ 0 h 975"/>
                <a:gd name="T8" fmla="*/ 360 w 938"/>
                <a:gd name="T9" fmla="*/ 0 h 975"/>
                <a:gd name="T10" fmla="*/ 514 w 938"/>
                <a:gd name="T11" fmla="*/ 180 h 975"/>
                <a:gd name="T12" fmla="*/ 335 w 938"/>
                <a:gd name="T13" fmla="*/ 94 h 975"/>
                <a:gd name="T14" fmla="*/ 840 w 938"/>
                <a:gd name="T15" fmla="*/ 124 h 975"/>
                <a:gd name="T16" fmla="*/ 789 w 938"/>
                <a:gd name="T17" fmla="*/ 86 h 975"/>
                <a:gd name="T18" fmla="*/ 789 w 938"/>
                <a:gd name="T19" fmla="*/ 86 h 975"/>
                <a:gd name="T20" fmla="*/ 707 w 938"/>
                <a:gd name="T21" fmla="*/ 34 h 975"/>
                <a:gd name="T22" fmla="*/ 729 w 938"/>
                <a:gd name="T23" fmla="*/ 43 h 975"/>
                <a:gd name="T24" fmla="*/ 103 w 938"/>
                <a:gd name="T25" fmla="*/ 579 h 975"/>
                <a:gd name="T26" fmla="*/ 180 w 938"/>
                <a:gd name="T27" fmla="*/ 596 h 975"/>
                <a:gd name="T28" fmla="*/ 180 w 938"/>
                <a:gd name="T29" fmla="*/ 596 h 975"/>
                <a:gd name="T30" fmla="*/ 159 w 938"/>
                <a:gd name="T31" fmla="*/ 583 h 975"/>
                <a:gd name="T32" fmla="*/ 133 w 938"/>
                <a:gd name="T33" fmla="*/ 30 h 975"/>
                <a:gd name="T34" fmla="*/ 65 w 938"/>
                <a:gd name="T35" fmla="*/ 0 h 975"/>
                <a:gd name="T36" fmla="*/ 292 w 938"/>
                <a:gd name="T37" fmla="*/ 0 h 975"/>
                <a:gd name="T38" fmla="*/ 292 w 938"/>
                <a:gd name="T39" fmla="*/ 0 h 975"/>
                <a:gd name="T40" fmla="*/ 523 w 938"/>
                <a:gd name="T41" fmla="*/ 227 h 975"/>
                <a:gd name="T42" fmla="*/ 198 w 938"/>
                <a:gd name="T43" fmla="*/ 30 h 975"/>
                <a:gd name="T44" fmla="*/ 227 w 938"/>
                <a:gd name="T45" fmla="*/ 621 h 975"/>
                <a:gd name="T46" fmla="*/ 360 w 938"/>
                <a:gd name="T47" fmla="*/ 144 h 975"/>
                <a:gd name="T48" fmla="*/ 95 w 938"/>
                <a:gd name="T49" fmla="*/ 144 h 975"/>
                <a:gd name="T50" fmla="*/ 360 w 938"/>
                <a:gd name="T51" fmla="*/ 144 h 975"/>
                <a:gd name="T52" fmla="*/ 115 w 938"/>
                <a:gd name="T53" fmla="*/ 360 h 975"/>
                <a:gd name="T54" fmla="*/ 270 w 938"/>
                <a:gd name="T55" fmla="*/ 694 h 975"/>
                <a:gd name="T56" fmla="*/ 262 w 938"/>
                <a:gd name="T57" fmla="*/ 669 h 975"/>
                <a:gd name="T58" fmla="*/ 26 w 938"/>
                <a:gd name="T59" fmla="*/ 227 h 975"/>
                <a:gd name="T60" fmla="*/ 35 w 938"/>
                <a:gd name="T61" fmla="*/ 801 h 975"/>
                <a:gd name="T62" fmla="*/ 35 w 938"/>
                <a:gd name="T63" fmla="*/ 801 h 975"/>
                <a:gd name="T64" fmla="*/ 0 w 938"/>
                <a:gd name="T65" fmla="*/ 0 h 975"/>
                <a:gd name="T66" fmla="*/ 26 w 938"/>
                <a:gd name="T67" fmla="*/ 527 h 975"/>
                <a:gd name="T68" fmla="*/ 0 w 938"/>
                <a:gd name="T69" fmla="*/ 489 h 975"/>
                <a:gd name="T70" fmla="*/ 0 w 938"/>
                <a:gd name="T71" fmla="*/ 69 h 975"/>
                <a:gd name="T72" fmla="*/ 69 w 938"/>
                <a:gd name="T73" fmla="*/ 531 h 975"/>
                <a:gd name="T74" fmla="*/ 26 w 938"/>
                <a:gd name="T75" fmla="*/ 360 h 975"/>
                <a:gd name="T76" fmla="*/ 239 w 938"/>
                <a:gd name="T77" fmla="*/ 713 h 975"/>
                <a:gd name="T78" fmla="*/ 215 w 938"/>
                <a:gd name="T79" fmla="*/ 699 h 975"/>
                <a:gd name="T80" fmla="*/ 239 w 938"/>
                <a:gd name="T81" fmla="*/ 713 h 975"/>
                <a:gd name="T82" fmla="*/ 98 w 938"/>
                <a:gd name="T83" fmla="*/ 793 h 975"/>
                <a:gd name="T84" fmla="*/ 26 w 938"/>
                <a:gd name="T85" fmla="*/ 163 h 975"/>
                <a:gd name="T86" fmla="*/ 0 w 938"/>
                <a:gd name="T87" fmla="*/ 296 h 975"/>
                <a:gd name="T88" fmla="*/ 0 w 938"/>
                <a:gd name="T89" fmla="*/ 296 h 975"/>
                <a:gd name="T90" fmla="*/ 544 w 938"/>
                <a:gd name="T91" fmla="*/ 274 h 975"/>
                <a:gd name="T92" fmla="*/ 56 w 938"/>
                <a:gd name="T93" fmla="*/ 360 h 975"/>
                <a:gd name="T94" fmla="*/ 26 w 938"/>
                <a:gd name="T95" fmla="*/ 836 h 975"/>
                <a:gd name="T96" fmla="*/ 0 w 938"/>
                <a:gd name="T97" fmla="*/ 810 h 975"/>
                <a:gd name="T98" fmla="*/ 26 w 938"/>
                <a:gd name="T99" fmla="*/ 553 h 975"/>
                <a:gd name="T100" fmla="*/ 570 w 938"/>
                <a:gd name="T101" fmla="*/ 30 h 975"/>
                <a:gd name="T102" fmla="*/ 544 w 938"/>
                <a:gd name="T103" fmla="*/ 313 h 975"/>
                <a:gd name="T104" fmla="*/ 544 w 938"/>
                <a:gd name="T105" fmla="*/ 313 h 975"/>
                <a:gd name="T106" fmla="*/ 0 w 938"/>
                <a:gd name="T107" fmla="*/ 604 h 975"/>
                <a:gd name="T108" fmla="*/ 26 w 938"/>
                <a:gd name="T109" fmla="*/ 656 h 975"/>
                <a:gd name="T110" fmla="*/ 26 w 938"/>
                <a:gd name="T111" fmla="*/ 733 h 975"/>
                <a:gd name="T112" fmla="*/ 0 w 938"/>
                <a:gd name="T113" fmla="*/ 784 h 975"/>
                <a:gd name="T114" fmla="*/ 0 w 938"/>
                <a:gd name="T115" fmla="*/ 784 h 975"/>
                <a:gd name="T116" fmla="*/ 592 w 938"/>
                <a:gd name="T117" fmla="*/ 347 h 975"/>
                <a:gd name="T118" fmla="*/ 765 w 938"/>
                <a:gd name="T119" fmla="*/ 140 h 975"/>
                <a:gd name="T120" fmla="*/ 938 w 938"/>
                <a:gd name="T121" fmla="*/ 313 h 975"/>
                <a:gd name="T122" fmla="*/ 765 w 938"/>
                <a:gd name="T123" fmla="*/ 160 h 975"/>
                <a:gd name="T124" fmla="*/ 765 w 938"/>
                <a:gd name="T125" fmla="*/ 461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8" h="975">
                  <a:moveTo>
                    <a:pt x="549" y="86"/>
                  </a:moveTo>
                  <a:cubicBezTo>
                    <a:pt x="527" y="69"/>
                    <a:pt x="527" y="69"/>
                    <a:pt x="527" y="69"/>
                  </a:cubicBezTo>
                  <a:cubicBezTo>
                    <a:pt x="532" y="60"/>
                    <a:pt x="540" y="56"/>
                    <a:pt x="549" y="47"/>
                  </a:cubicBezTo>
                  <a:cubicBezTo>
                    <a:pt x="566" y="69"/>
                    <a:pt x="566" y="69"/>
                    <a:pt x="566" y="69"/>
                  </a:cubicBezTo>
                  <a:cubicBezTo>
                    <a:pt x="557" y="73"/>
                    <a:pt x="553" y="77"/>
                    <a:pt x="549" y="86"/>
                  </a:cubicBezTo>
                  <a:close/>
                  <a:moveTo>
                    <a:pt x="532" y="107"/>
                  </a:moveTo>
                  <a:cubicBezTo>
                    <a:pt x="532" y="107"/>
                    <a:pt x="532" y="107"/>
                    <a:pt x="510" y="94"/>
                  </a:cubicBezTo>
                  <a:cubicBezTo>
                    <a:pt x="506" y="103"/>
                    <a:pt x="502" y="111"/>
                    <a:pt x="497" y="120"/>
                  </a:cubicBezTo>
                  <a:cubicBezTo>
                    <a:pt x="523" y="129"/>
                    <a:pt x="523" y="129"/>
                    <a:pt x="523" y="129"/>
                  </a:cubicBezTo>
                  <a:cubicBezTo>
                    <a:pt x="527" y="120"/>
                    <a:pt x="532" y="116"/>
                    <a:pt x="532" y="107"/>
                  </a:cubicBezTo>
                  <a:close/>
                  <a:moveTo>
                    <a:pt x="656" y="30"/>
                  </a:moveTo>
                  <a:cubicBezTo>
                    <a:pt x="656" y="30"/>
                    <a:pt x="656" y="30"/>
                    <a:pt x="656" y="0"/>
                  </a:cubicBezTo>
                  <a:cubicBezTo>
                    <a:pt x="643" y="4"/>
                    <a:pt x="634" y="4"/>
                    <a:pt x="626" y="4"/>
                  </a:cubicBezTo>
                  <a:cubicBezTo>
                    <a:pt x="630" y="34"/>
                    <a:pt x="630" y="34"/>
                    <a:pt x="630" y="34"/>
                  </a:cubicBezTo>
                  <a:cubicBezTo>
                    <a:pt x="639" y="30"/>
                    <a:pt x="647" y="30"/>
                    <a:pt x="656" y="30"/>
                  </a:cubicBezTo>
                  <a:close/>
                  <a:moveTo>
                    <a:pt x="360" y="0"/>
                  </a:moveTo>
                  <a:cubicBezTo>
                    <a:pt x="360" y="0"/>
                    <a:pt x="360" y="0"/>
                    <a:pt x="335" y="0"/>
                  </a:cubicBezTo>
                  <a:cubicBezTo>
                    <a:pt x="335" y="30"/>
                    <a:pt x="335" y="30"/>
                    <a:pt x="335" y="30"/>
                  </a:cubicBezTo>
                  <a:cubicBezTo>
                    <a:pt x="335" y="30"/>
                    <a:pt x="335" y="30"/>
                    <a:pt x="360" y="30"/>
                  </a:cubicBezTo>
                  <a:cubicBezTo>
                    <a:pt x="360" y="30"/>
                    <a:pt x="360" y="30"/>
                    <a:pt x="360" y="0"/>
                  </a:cubicBezTo>
                  <a:close/>
                  <a:moveTo>
                    <a:pt x="519" y="154"/>
                  </a:moveTo>
                  <a:cubicBezTo>
                    <a:pt x="519" y="154"/>
                    <a:pt x="519" y="154"/>
                    <a:pt x="489" y="150"/>
                  </a:cubicBezTo>
                  <a:cubicBezTo>
                    <a:pt x="489" y="159"/>
                    <a:pt x="489" y="167"/>
                    <a:pt x="489" y="180"/>
                  </a:cubicBezTo>
                  <a:cubicBezTo>
                    <a:pt x="514" y="180"/>
                    <a:pt x="514" y="180"/>
                    <a:pt x="514" y="180"/>
                  </a:cubicBezTo>
                  <a:cubicBezTo>
                    <a:pt x="514" y="171"/>
                    <a:pt x="514" y="163"/>
                    <a:pt x="519" y="154"/>
                  </a:cubicBezTo>
                  <a:close/>
                  <a:moveTo>
                    <a:pt x="360" y="69"/>
                  </a:moveTo>
                  <a:cubicBezTo>
                    <a:pt x="360" y="69"/>
                    <a:pt x="360" y="69"/>
                    <a:pt x="335" y="69"/>
                  </a:cubicBezTo>
                  <a:cubicBezTo>
                    <a:pt x="335" y="94"/>
                    <a:pt x="335" y="94"/>
                    <a:pt x="335" y="94"/>
                  </a:cubicBezTo>
                  <a:cubicBezTo>
                    <a:pt x="335" y="94"/>
                    <a:pt x="335" y="94"/>
                    <a:pt x="360" y="94"/>
                  </a:cubicBezTo>
                  <a:cubicBezTo>
                    <a:pt x="360" y="94"/>
                    <a:pt x="360" y="94"/>
                    <a:pt x="360" y="69"/>
                  </a:cubicBezTo>
                  <a:close/>
                  <a:moveTo>
                    <a:pt x="814" y="133"/>
                  </a:moveTo>
                  <a:cubicBezTo>
                    <a:pt x="814" y="133"/>
                    <a:pt x="814" y="133"/>
                    <a:pt x="840" y="124"/>
                  </a:cubicBezTo>
                  <a:cubicBezTo>
                    <a:pt x="836" y="116"/>
                    <a:pt x="831" y="107"/>
                    <a:pt x="827" y="99"/>
                  </a:cubicBezTo>
                  <a:cubicBezTo>
                    <a:pt x="827" y="99"/>
                    <a:pt x="827" y="99"/>
                    <a:pt x="801" y="111"/>
                  </a:cubicBezTo>
                  <a:cubicBezTo>
                    <a:pt x="806" y="116"/>
                    <a:pt x="810" y="124"/>
                    <a:pt x="814" y="133"/>
                  </a:cubicBezTo>
                  <a:close/>
                  <a:moveTo>
                    <a:pt x="789" y="86"/>
                  </a:moveTo>
                  <a:cubicBezTo>
                    <a:pt x="789" y="86"/>
                    <a:pt x="789" y="86"/>
                    <a:pt x="810" y="73"/>
                  </a:cubicBezTo>
                  <a:cubicBezTo>
                    <a:pt x="806" y="64"/>
                    <a:pt x="797" y="56"/>
                    <a:pt x="789" y="51"/>
                  </a:cubicBezTo>
                  <a:cubicBezTo>
                    <a:pt x="789" y="51"/>
                    <a:pt x="789" y="51"/>
                    <a:pt x="771" y="69"/>
                  </a:cubicBezTo>
                  <a:cubicBezTo>
                    <a:pt x="780" y="73"/>
                    <a:pt x="784" y="81"/>
                    <a:pt x="789" y="86"/>
                  </a:cubicBezTo>
                  <a:close/>
                  <a:moveTo>
                    <a:pt x="712" y="9"/>
                  </a:moveTo>
                  <a:cubicBezTo>
                    <a:pt x="703" y="4"/>
                    <a:pt x="694" y="4"/>
                    <a:pt x="686" y="0"/>
                  </a:cubicBezTo>
                  <a:cubicBezTo>
                    <a:pt x="686" y="0"/>
                    <a:pt x="686" y="0"/>
                    <a:pt x="682" y="30"/>
                  </a:cubicBezTo>
                  <a:cubicBezTo>
                    <a:pt x="690" y="30"/>
                    <a:pt x="699" y="30"/>
                    <a:pt x="707" y="34"/>
                  </a:cubicBezTo>
                  <a:cubicBezTo>
                    <a:pt x="707" y="34"/>
                    <a:pt x="707" y="34"/>
                    <a:pt x="712" y="9"/>
                  </a:cubicBezTo>
                  <a:close/>
                  <a:moveTo>
                    <a:pt x="767" y="30"/>
                  </a:moveTo>
                  <a:cubicBezTo>
                    <a:pt x="759" y="26"/>
                    <a:pt x="750" y="21"/>
                    <a:pt x="741" y="17"/>
                  </a:cubicBezTo>
                  <a:cubicBezTo>
                    <a:pt x="741" y="17"/>
                    <a:pt x="741" y="17"/>
                    <a:pt x="729" y="43"/>
                  </a:cubicBezTo>
                  <a:cubicBezTo>
                    <a:pt x="737" y="43"/>
                    <a:pt x="746" y="47"/>
                    <a:pt x="750" y="51"/>
                  </a:cubicBezTo>
                  <a:cubicBezTo>
                    <a:pt x="750" y="51"/>
                    <a:pt x="750" y="51"/>
                    <a:pt x="767" y="30"/>
                  </a:cubicBezTo>
                  <a:close/>
                  <a:moveTo>
                    <a:pt x="82" y="566"/>
                  </a:moveTo>
                  <a:cubicBezTo>
                    <a:pt x="103" y="579"/>
                    <a:pt x="103" y="579"/>
                    <a:pt x="103" y="579"/>
                  </a:cubicBezTo>
                  <a:cubicBezTo>
                    <a:pt x="103" y="579"/>
                    <a:pt x="103" y="579"/>
                    <a:pt x="116" y="557"/>
                  </a:cubicBezTo>
                  <a:cubicBezTo>
                    <a:pt x="116" y="557"/>
                    <a:pt x="116" y="557"/>
                    <a:pt x="95" y="544"/>
                  </a:cubicBezTo>
                  <a:cubicBezTo>
                    <a:pt x="95" y="544"/>
                    <a:pt x="95" y="544"/>
                    <a:pt x="82" y="566"/>
                  </a:cubicBezTo>
                  <a:close/>
                  <a:moveTo>
                    <a:pt x="180" y="596"/>
                  </a:moveTo>
                  <a:cubicBezTo>
                    <a:pt x="180" y="596"/>
                    <a:pt x="180" y="596"/>
                    <a:pt x="168" y="617"/>
                  </a:cubicBezTo>
                  <a:cubicBezTo>
                    <a:pt x="193" y="630"/>
                    <a:pt x="193" y="630"/>
                    <a:pt x="193" y="630"/>
                  </a:cubicBezTo>
                  <a:cubicBezTo>
                    <a:pt x="193" y="630"/>
                    <a:pt x="193" y="630"/>
                    <a:pt x="206" y="609"/>
                  </a:cubicBezTo>
                  <a:cubicBezTo>
                    <a:pt x="206" y="609"/>
                    <a:pt x="206" y="609"/>
                    <a:pt x="180" y="596"/>
                  </a:cubicBezTo>
                  <a:close/>
                  <a:moveTo>
                    <a:pt x="138" y="570"/>
                  </a:moveTo>
                  <a:cubicBezTo>
                    <a:pt x="138" y="570"/>
                    <a:pt x="138" y="570"/>
                    <a:pt x="125" y="591"/>
                  </a:cubicBezTo>
                  <a:cubicBezTo>
                    <a:pt x="146" y="604"/>
                    <a:pt x="146" y="604"/>
                    <a:pt x="146" y="604"/>
                  </a:cubicBezTo>
                  <a:cubicBezTo>
                    <a:pt x="146" y="604"/>
                    <a:pt x="146" y="604"/>
                    <a:pt x="159" y="583"/>
                  </a:cubicBezTo>
                  <a:cubicBezTo>
                    <a:pt x="159" y="583"/>
                    <a:pt x="159" y="583"/>
                    <a:pt x="138" y="570"/>
                  </a:cubicBezTo>
                  <a:close/>
                  <a:moveTo>
                    <a:pt x="159" y="0"/>
                  </a:moveTo>
                  <a:cubicBezTo>
                    <a:pt x="159" y="0"/>
                    <a:pt x="159" y="0"/>
                    <a:pt x="133" y="0"/>
                  </a:cubicBezTo>
                  <a:cubicBezTo>
                    <a:pt x="133" y="30"/>
                    <a:pt x="133" y="30"/>
                    <a:pt x="133" y="30"/>
                  </a:cubicBezTo>
                  <a:cubicBezTo>
                    <a:pt x="133" y="30"/>
                    <a:pt x="133" y="30"/>
                    <a:pt x="159" y="30"/>
                  </a:cubicBezTo>
                  <a:cubicBezTo>
                    <a:pt x="159" y="30"/>
                    <a:pt x="159" y="30"/>
                    <a:pt x="159" y="0"/>
                  </a:cubicBezTo>
                  <a:close/>
                  <a:moveTo>
                    <a:pt x="95" y="0"/>
                  </a:moveTo>
                  <a:cubicBezTo>
                    <a:pt x="95" y="0"/>
                    <a:pt x="95" y="0"/>
                    <a:pt x="65" y="0"/>
                  </a:cubicBezTo>
                  <a:cubicBezTo>
                    <a:pt x="65" y="30"/>
                    <a:pt x="65" y="30"/>
                    <a:pt x="65" y="30"/>
                  </a:cubicBezTo>
                  <a:cubicBezTo>
                    <a:pt x="65" y="30"/>
                    <a:pt x="65" y="30"/>
                    <a:pt x="95" y="30"/>
                  </a:cubicBezTo>
                  <a:cubicBezTo>
                    <a:pt x="95" y="30"/>
                    <a:pt x="95" y="30"/>
                    <a:pt x="95" y="0"/>
                  </a:cubicBezTo>
                  <a:close/>
                  <a:moveTo>
                    <a:pt x="292" y="0"/>
                  </a:moveTo>
                  <a:cubicBezTo>
                    <a:pt x="292" y="0"/>
                    <a:pt x="292" y="0"/>
                    <a:pt x="266" y="0"/>
                  </a:cubicBezTo>
                  <a:cubicBezTo>
                    <a:pt x="266" y="30"/>
                    <a:pt x="266" y="30"/>
                    <a:pt x="266" y="30"/>
                  </a:cubicBezTo>
                  <a:cubicBezTo>
                    <a:pt x="266" y="30"/>
                    <a:pt x="266" y="30"/>
                    <a:pt x="292" y="30"/>
                  </a:cubicBezTo>
                  <a:cubicBezTo>
                    <a:pt x="292" y="30"/>
                    <a:pt x="292" y="30"/>
                    <a:pt x="292" y="0"/>
                  </a:cubicBezTo>
                  <a:close/>
                  <a:moveTo>
                    <a:pt x="514" y="206"/>
                  </a:moveTo>
                  <a:cubicBezTo>
                    <a:pt x="514" y="206"/>
                    <a:pt x="514" y="206"/>
                    <a:pt x="489" y="210"/>
                  </a:cubicBezTo>
                  <a:cubicBezTo>
                    <a:pt x="493" y="219"/>
                    <a:pt x="493" y="227"/>
                    <a:pt x="497" y="236"/>
                  </a:cubicBezTo>
                  <a:cubicBezTo>
                    <a:pt x="497" y="236"/>
                    <a:pt x="497" y="236"/>
                    <a:pt x="523" y="227"/>
                  </a:cubicBezTo>
                  <a:cubicBezTo>
                    <a:pt x="519" y="223"/>
                    <a:pt x="519" y="214"/>
                    <a:pt x="514" y="206"/>
                  </a:cubicBezTo>
                  <a:close/>
                  <a:moveTo>
                    <a:pt x="227" y="0"/>
                  </a:moveTo>
                  <a:cubicBezTo>
                    <a:pt x="227" y="0"/>
                    <a:pt x="227" y="0"/>
                    <a:pt x="198" y="0"/>
                  </a:cubicBezTo>
                  <a:cubicBezTo>
                    <a:pt x="198" y="30"/>
                    <a:pt x="198" y="30"/>
                    <a:pt x="198" y="30"/>
                  </a:cubicBezTo>
                  <a:cubicBezTo>
                    <a:pt x="198" y="30"/>
                    <a:pt x="198" y="30"/>
                    <a:pt x="227" y="30"/>
                  </a:cubicBezTo>
                  <a:cubicBezTo>
                    <a:pt x="227" y="30"/>
                    <a:pt x="227" y="30"/>
                    <a:pt x="227" y="0"/>
                  </a:cubicBezTo>
                  <a:close/>
                  <a:moveTo>
                    <a:pt x="249" y="634"/>
                  </a:moveTo>
                  <a:cubicBezTo>
                    <a:pt x="249" y="634"/>
                    <a:pt x="249" y="634"/>
                    <a:pt x="227" y="621"/>
                  </a:cubicBezTo>
                  <a:cubicBezTo>
                    <a:pt x="227" y="621"/>
                    <a:pt x="227" y="621"/>
                    <a:pt x="215" y="643"/>
                  </a:cubicBezTo>
                  <a:cubicBezTo>
                    <a:pt x="236" y="656"/>
                    <a:pt x="236" y="656"/>
                    <a:pt x="236" y="656"/>
                  </a:cubicBezTo>
                  <a:cubicBezTo>
                    <a:pt x="236" y="656"/>
                    <a:pt x="236" y="656"/>
                    <a:pt x="249" y="634"/>
                  </a:cubicBezTo>
                  <a:close/>
                  <a:moveTo>
                    <a:pt x="360" y="144"/>
                  </a:moveTo>
                  <a:cubicBezTo>
                    <a:pt x="437" y="144"/>
                    <a:pt x="437" y="144"/>
                    <a:pt x="437" y="144"/>
                  </a:cubicBezTo>
                  <a:cubicBezTo>
                    <a:pt x="437" y="486"/>
                    <a:pt x="437" y="486"/>
                    <a:pt x="437" y="486"/>
                  </a:cubicBezTo>
                  <a:cubicBezTo>
                    <a:pt x="95" y="486"/>
                    <a:pt x="95" y="486"/>
                    <a:pt x="95" y="486"/>
                  </a:cubicBezTo>
                  <a:cubicBezTo>
                    <a:pt x="95" y="144"/>
                    <a:pt x="95" y="144"/>
                    <a:pt x="95" y="144"/>
                  </a:cubicBezTo>
                  <a:cubicBezTo>
                    <a:pt x="335" y="144"/>
                    <a:pt x="335" y="144"/>
                    <a:pt x="335" y="144"/>
                  </a:cubicBezTo>
                  <a:cubicBezTo>
                    <a:pt x="335" y="137"/>
                    <a:pt x="335" y="137"/>
                    <a:pt x="335" y="137"/>
                  </a:cubicBezTo>
                  <a:cubicBezTo>
                    <a:pt x="360" y="137"/>
                    <a:pt x="360" y="137"/>
                    <a:pt x="360" y="137"/>
                  </a:cubicBezTo>
                  <a:cubicBezTo>
                    <a:pt x="360" y="140"/>
                    <a:pt x="360" y="142"/>
                    <a:pt x="360" y="144"/>
                  </a:cubicBezTo>
                  <a:close/>
                  <a:moveTo>
                    <a:pt x="417" y="164"/>
                  </a:moveTo>
                  <a:cubicBezTo>
                    <a:pt x="115" y="164"/>
                    <a:pt x="115" y="164"/>
                    <a:pt x="115" y="164"/>
                  </a:cubicBezTo>
                  <a:cubicBezTo>
                    <a:pt x="115" y="334"/>
                    <a:pt x="115" y="334"/>
                    <a:pt x="115" y="334"/>
                  </a:cubicBezTo>
                  <a:cubicBezTo>
                    <a:pt x="115" y="360"/>
                    <a:pt x="115" y="360"/>
                    <a:pt x="115" y="360"/>
                  </a:cubicBezTo>
                  <a:cubicBezTo>
                    <a:pt x="115" y="466"/>
                    <a:pt x="115" y="466"/>
                    <a:pt x="115" y="466"/>
                  </a:cubicBezTo>
                  <a:cubicBezTo>
                    <a:pt x="417" y="466"/>
                    <a:pt x="417" y="466"/>
                    <a:pt x="417" y="466"/>
                  </a:cubicBezTo>
                  <a:lnTo>
                    <a:pt x="417" y="164"/>
                  </a:lnTo>
                  <a:close/>
                  <a:moveTo>
                    <a:pt x="270" y="694"/>
                  </a:moveTo>
                  <a:cubicBezTo>
                    <a:pt x="270" y="694"/>
                    <a:pt x="270" y="694"/>
                    <a:pt x="313" y="669"/>
                  </a:cubicBezTo>
                  <a:cubicBezTo>
                    <a:pt x="313" y="669"/>
                    <a:pt x="313" y="669"/>
                    <a:pt x="270" y="647"/>
                  </a:cubicBezTo>
                  <a:cubicBezTo>
                    <a:pt x="270" y="647"/>
                    <a:pt x="270" y="647"/>
                    <a:pt x="257" y="669"/>
                  </a:cubicBezTo>
                  <a:cubicBezTo>
                    <a:pt x="257" y="669"/>
                    <a:pt x="257" y="669"/>
                    <a:pt x="262" y="669"/>
                  </a:cubicBezTo>
                  <a:cubicBezTo>
                    <a:pt x="262" y="669"/>
                    <a:pt x="262" y="669"/>
                    <a:pt x="257" y="673"/>
                  </a:cubicBezTo>
                  <a:lnTo>
                    <a:pt x="270" y="694"/>
                  </a:lnTo>
                  <a:close/>
                  <a:moveTo>
                    <a:pt x="0" y="227"/>
                  </a:moveTo>
                  <a:cubicBezTo>
                    <a:pt x="0" y="227"/>
                    <a:pt x="0" y="227"/>
                    <a:pt x="26" y="227"/>
                  </a:cubicBezTo>
                  <a:cubicBezTo>
                    <a:pt x="26" y="227"/>
                    <a:pt x="26" y="227"/>
                    <a:pt x="26" y="201"/>
                  </a:cubicBezTo>
                  <a:cubicBezTo>
                    <a:pt x="26" y="201"/>
                    <a:pt x="26" y="201"/>
                    <a:pt x="0" y="201"/>
                  </a:cubicBezTo>
                  <a:lnTo>
                    <a:pt x="0" y="227"/>
                  </a:lnTo>
                  <a:close/>
                  <a:moveTo>
                    <a:pt x="35" y="801"/>
                  </a:moveTo>
                  <a:cubicBezTo>
                    <a:pt x="48" y="823"/>
                    <a:pt x="48" y="823"/>
                    <a:pt x="48" y="823"/>
                  </a:cubicBezTo>
                  <a:cubicBezTo>
                    <a:pt x="48" y="823"/>
                    <a:pt x="48" y="823"/>
                    <a:pt x="69" y="810"/>
                  </a:cubicBezTo>
                  <a:cubicBezTo>
                    <a:pt x="69" y="810"/>
                    <a:pt x="69" y="810"/>
                    <a:pt x="56" y="789"/>
                  </a:cubicBezTo>
                  <a:cubicBezTo>
                    <a:pt x="56" y="789"/>
                    <a:pt x="56" y="789"/>
                    <a:pt x="35" y="801"/>
                  </a:cubicBezTo>
                  <a:close/>
                  <a:moveTo>
                    <a:pt x="0" y="30"/>
                  </a:moveTo>
                  <a:cubicBezTo>
                    <a:pt x="0" y="30"/>
                    <a:pt x="0" y="30"/>
                    <a:pt x="26" y="30"/>
                  </a:cubicBezTo>
                  <a:cubicBezTo>
                    <a:pt x="26" y="30"/>
                    <a:pt x="26" y="30"/>
                    <a:pt x="26" y="0"/>
                  </a:cubicBezTo>
                  <a:cubicBezTo>
                    <a:pt x="26" y="0"/>
                    <a:pt x="26" y="0"/>
                    <a:pt x="0" y="0"/>
                  </a:cubicBezTo>
                  <a:lnTo>
                    <a:pt x="0" y="30"/>
                  </a:lnTo>
                  <a:close/>
                  <a:moveTo>
                    <a:pt x="0" y="489"/>
                  </a:moveTo>
                  <a:cubicBezTo>
                    <a:pt x="0" y="489"/>
                    <a:pt x="0" y="489"/>
                    <a:pt x="0" y="527"/>
                  </a:cubicBezTo>
                  <a:cubicBezTo>
                    <a:pt x="26" y="527"/>
                    <a:pt x="26" y="527"/>
                    <a:pt x="26" y="527"/>
                  </a:cubicBezTo>
                  <a:cubicBezTo>
                    <a:pt x="26" y="527"/>
                    <a:pt x="26" y="527"/>
                    <a:pt x="26" y="514"/>
                  </a:cubicBezTo>
                  <a:cubicBezTo>
                    <a:pt x="26" y="514"/>
                    <a:pt x="26" y="514"/>
                    <a:pt x="22" y="514"/>
                  </a:cubicBezTo>
                  <a:cubicBezTo>
                    <a:pt x="22" y="514"/>
                    <a:pt x="22" y="514"/>
                    <a:pt x="26" y="506"/>
                  </a:cubicBezTo>
                  <a:cubicBezTo>
                    <a:pt x="26" y="506"/>
                    <a:pt x="26" y="506"/>
                    <a:pt x="0" y="489"/>
                  </a:cubicBezTo>
                  <a:close/>
                  <a:moveTo>
                    <a:pt x="0" y="94"/>
                  </a:moveTo>
                  <a:cubicBezTo>
                    <a:pt x="0" y="94"/>
                    <a:pt x="0" y="94"/>
                    <a:pt x="26" y="94"/>
                  </a:cubicBezTo>
                  <a:cubicBezTo>
                    <a:pt x="26" y="94"/>
                    <a:pt x="26" y="94"/>
                    <a:pt x="26" y="69"/>
                  </a:cubicBezTo>
                  <a:cubicBezTo>
                    <a:pt x="26" y="69"/>
                    <a:pt x="26" y="69"/>
                    <a:pt x="0" y="69"/>
                  </a:cubicBezTo>
                  <a:lnTo>
                    <a:pt x="0" y="94"/>
                  </a:lnTo>
                  <a:close/>
                  <a:moveTo>
                    <a:pt x="35" y="540"/>
                  </a:moveTo>
                  <a:cubicBezTo>
                    <a:pt x="56" y="553"/>
                    <a:pt x="56" y="553"/>
                    <a:pt x="56" y="553"/>
                  </a:cubicBezTo>
                  <a:cubicBezTo>
                    <a:pt x="56" y="553"/>
                    <a:pt x="56" y="553"/>
                    <a:pt x="69" y="531"/>
                  </a:cubicBezTo>
                  <a:cubicBezTo>
                    <a:pt x="69" y="531"/>
                    <a:pt x="69" y="531"/>
                    <a:pt x="48" y="519"/>
                  </a:cubicBezTo>
                  <a:cubicBezTo>
                    <a:pt x="48" y="519"/>
                    <a:pt x="48" y="519"/>
                    <a:pt x="35" y="540"/>
                  </a:cubicBezTo>
                  <a:close/>
                  <a:moveTo>
                    <a:pt x="0" y="360"/>
                  </a:moveTo>
                  <a:cubicBezTo>
                    <a:pt x="0" y="360"/>
                    <a:pt x="0" y="360"/>
                    <a:pt x="26" y="360"/>
                  </a:cubicBezTo>
                  <a:cubicBezTo>
                    <a:pt x="26" y="360"/>
                    <a:pt x="26" y="360"/>
                    <a:pt x="26" y="334"/>
                  </a:cubicBezTo>
                  <a:cubicBezTo>
                    <a:pt x="26" y="334"/>
                    <a:pt x="26" y="334"/>
                    <a:pt x="0" y="334"/>
                  </a:cubicBezTo>
                  <a:lnTo>
                    <a:pt x="0" y="360"/>
                  </a:lnTo>
                  <a:close/>
                  <a:moveTo>
                    <a:pt x="239" y="713"/>
                  </a:moveTo>
                  <a:cubicBezTo>
                    <a:pt x="387" y="799"/>
                    <a:pt x="387" y="799"/>
                    <a:pt x="387" y="799"/>
                  </a:cubicBezTo>
                  <a:cubicBezTo>
                    <a:pt x="78" y="975"/>
                    <a:pt x="78" y="975"/>
                    <a:pt x="78" y="975"/>
                  </a:cubicBezTo>
                  <a:cubicBezTo>
                    <a:pt x="78" y="619"/>
                    <a:pt x="78" y="619"/>
                    <a:pt x="78" y="619"/>
                  </a:cubicBezTo>
                  <a:cubicBezTo>
                    <a:pt x="215" y="699"/>
                    <a:pt x="215" y="699"/>
                    <a:pt x="215" y="699"/>
                  </a:cubicBezTo>
                  <a:cubicBezTo>
                    <a:pt x="215" y="699"/>
                    <a:pt x="215" y="699"/>
                    <a:pt x="215" y="699"/>
                  </a:cubicBezTo>
                  <a:cubicBezTo>
                    <a:pt x="236" y="686"/>
                    <a:pt x="236" y="686"/>
                    <a:pt x="236" y="686"/>
                  </a:cubicBezTo>
                  <a:cubicBezTo>
                    <a:pt x="249" y="707"/>
                    <a:pt x="249" y="707"/>
                    <a:pt x="249" y="707"/>
                  </a:cubicBezTo>
                  <a:cubicBezTo>
                    <a:pt x="245" y="709"/>
                    <a:pt x="242" y="711"/>
                    <a:pt x="239" y="713"/>
                  </a:cubicBezTo>
                  <a:close/>
                  <a:moveTo>
                    <a:pt x="347" y="799"/>
                  </a:moveTo>
                  <a:cubicBezTo>
                    <a:pt x="98" y="654"/>
                    <a:pt x="98" y="654"/>
                    <a:pt x="98" y="654"/>
                  </a:cubicBezTo>
                  <a:cubicBezTo>
                    <a:pt x="98" y="766"/>
                    <a:pt x="98" y="766"/>
                    <a:pt x="98" y="766"/>
                  </a:cubicBezTo>
                  <a:cubicBezTo>
                    <a:pt x="98" y="793"/>
                    <a:pt x="98" y="793"/>
                    <a:pt x="98" y="793"/>
                  </a:cubicBezTo>
                  <a:cubicBezTo>
                    <a:pt x="98" y="941"/>
                    <a:pt x="98" y="941"/>
                    <a:pt x="98" y="941"/>
                  </a:cubicBezTo>
                  <a:lnTo>
                    <a:pt x="347" y="799"/>
                  </a:lnTo>
                  <a:close/>
                  <a:moveTo>
                    <a:pt x="0" y="163"/>
                  </a:moveTo>
                  <a:cubicBezTo>
                    <a:pt x="0" y="163"/>
                    <a:pt x="0" y="163"/>
                    <a:pt x="26" y="163"/>
                  </a:cubicBezTo>
                  <a:cubicBezTo>
                    <a:pt x="26" y="163"/>
                    <a:pt x="26" y="163"/>
                    <a:pt x="26" y="137"/>
                  </a:cubicBezTo>
                  <a:cubicBezTo>
                    <a:pt x="26" y="137"/>
                    <a:pt x="26" y="137"/>
                    <a:pt x="0" y="137"/>
                  </a:cubicBezTo>
                  <a:lnTo>
                    <a:pt x="0" y="163"/>
                  </a:lnTo>
                  <a:close/>
                  <a:moveTo>
                    <a:pt x="0" y="296"/>
                  </a:moveTo>
                  <a:cubicBezTo>
                    <a:pt x="0" y="296"/>
                    <a:pt x="0" y="296"/>
                    <a:pt x="26" y="296"/>
                  </a:cubicBezTo>
                  <a:cubicBezTo>
                    <a:pt x="26" y="296"/>
                    <a:pt x="26" y="296"/>
                    <a:pt x="26" y="270"/>
                  </a:cubicBezTo>
                  <a:cubicBezTo>
                    <a:pt x="26" y="270"/>
                    <a:pt x="26" y="270"/>
                    <a:pt x="0" y="270"/>
                  </a:cubicBezTo>
                  <a:lnTo>
                    <a:pt x="0" y="296"/>
                  </a:lnTo>
                  <a:close/>
                  <a:moveTo>
                    <a:pt x="532" y="253"/>
                  </a:moveTo>
                  <a:cubicBezTo>
                    <a:pt x="532" y="253"/>
                    <a:pt x="532" y="253"/>
                    <a:pt x="510" y="266"/>
                  </a:cubicBezTo>
                  <a:cubicBezTo>
                    <a:pt x="514" y="274"/>
                    <a:pt x="519" y="283"/>
                    <a:pt x="523" y="291"/>
                  </a:cubicBezTo>
                  <a:cubicBezTo>
                    <a:pt x="523" y="291"/>
                    <a:pt x="523" y="291"/>
                    <a:pt x="544" y="274"/>
                  </a:cubicBezTo>
                  <a:cubicBezTo>
                    <a:pt x="540" y="266"/>
                    <a:pt x="536" y="261"/>
                    <a:pt x="532" y="253"/>
                  </a:cubicBezTo>
                  <a:close/>
                  <a:moveTo>
                    <a:pt x="82" y="334"/>
                  </a:moveTo>
                  <a:cubicBezTo>
                    <a:pt x="82" y="334"/>
                    <a:pt x="82" y="334"/>
                    <a:pt x="56" y="334"/>
                  </a:cubicBezTo>
                  <a:cubicBezTo>
                    <a:pt x="56" y="360"/>
                    <a:pt x="56" y="360"/>
                    <a:pt x="56" y="360"/>
                  </a:cubicBezTo>
                  <a:cubicBezTo>
                    <a:pt x="56" y="360"/>
                    <a:pt x="56" y="360"/>
                    <a:pt x="82" y="360"/>
                  </a:cubicBezTo>
                  <a:cubicBezTo>
                    <a:pt x="82" y="360"/>
                    <a:pt x="82" y="360"/>
                    <a:pt x="82" y="334"/>
                  </a:cubicBezTo>
                  <a:close/>
                  <a:moveTo>
                    <a:pt x="0" y="849"/>
                  </a:moveTo>
                  <a:cubicBezTo>
                    <a:pt x="26" y="836"/>
                    <a:pt x="26" y="836"/>
                    <a:pt x="26" y="836"/>
                  </a:cubicBezTo>
                  <a:cubicBezTo>
                    <a:pt x="26" y="836"/>
                    <a:pt x="26" y="836"/>
                    <a:pt x="22" y="827"/>
                  </a:cubicBezTo>
                  <a:cubicBezTo>
                    <a:pt x="22" y="827"/>
                    <a:pt x="22" y="827"/>
                    <a:pt x="26" y="827"/>
                  </a:cubicBezTo>
                  <a:cubicBezTo>
                    <a:pt x="26" y="827"/>
                    <a:pt x="26" y="827"/>
                    <a:pt x="26" y="810"/>
                  </a:cubicBezTo>
                  <a:cubicBezTo>
                    <a:pt x="26" y="810"/>
                    <a:pt x="26" y="810"/>
                    <a:pt x="0" y="810"/>
                  </a:cubicBezTo>
                  <a:cubicBezTo>
                    <a:pt x="0" y="810"/>
                    <a:pt x="0" y="810"/>
                    <a:pt x="0" y="849"/>
                  </a:cubicBezTo>
                  <a:close/>
                  <a:moveTo>
                    <a:pt x="0" y="579"/>
                  </a:moveTo>
                  <a:cubicBezTo>
                    <a:pt x="0" y="579"/>
                    <a:pt x="0" y="579"/>
                    <a:pt x="26" y="579"/>
                  </a:cubicBezTo>
                  <a:cubicBezTo>
                    <a:pt x="26" y="579"/>
                    <a:pt x="26" y="579"/>
                    <a:pt x="26" y="553"/>
                  </a:cubicBezTo>
                  <a:cubicBezTo>
                    <a:pt x="26" y="553"/>
                    <a:pt x="26" y="553"/>
                    <a:pt x="0" y="553"/>
                  </a:cubicBezTo>
                  <a:lnTo>
                    <a:pt x="0" y="579"/>
                  </a:lnTo>
                  <a:close/>
                  <a:moveTo>
                    <a:pt x="596" y="17"/>
                  </a:moveTo>
                  <a:cubicBezTo>
                    <a:pt x="587" y="21"/>
                    <a:pt x="579" y="26"/>
                    <a:pt x="570" y="30"/>
                  </a:cubicBezTo>
                  <a:cubicBezTo>
                    <a:pt x="587" y="51"/>
                    <a:pt x="587" y="51"/>
                    <a:pt x="587" y="51"/>
                  </a:cubicBezTo>
                  <a:cubicBezTo>
                    <a:pt x="592" y="47"/>
                    <a:pt x="600" y="43"/>
                    <a:pt x="609" y="39"/>
                  </a:cubicBezTo>
                  <a:cubicBezTo>
                    <a:pt x="609" y="39"/>
                    <a:pt x="609" y="39"/>
                    <a:pt x="596" y="17"/>
                  </a:cubicBezTo>
                  <a:close/>
                  <a:moveTo>
                    <a:pt x="544" y="313"/>
                  </a:moveTo>
                  <a:cubicBezTo>
                    <a:pt x="549" y="317"/>
                    <a:pt x="557" y="326"/>
                    <a:pt x="566" y="330"/>
                  </a:cubicBezTo>
                  <a:cubicBezTo>
                    <a:pt x="566" y="330"/>
                    <a:pt x="566" y="330"/>
                    <a:pt x="583" y="309"/>
                  </a:cubicBezTo>
                  <a:cubicBezTo>
                    <a:pt x="574" y="304"/>
                    <a:pt x="570" y="300"/>
                    <a:pt x="562" y="291"/>
                  </a:cubicBezTo>
                  <a:cubicBezTo>
                    <a:pt x="562" y="291"/>
                    <a:pt x="562" y="291"/>
                    <a:pt x="544" y="313"/>
                  </a:cubicBezTo>
                  <a:close/>
                  <a:moveTo>
                    <a:pt x="0" y="630"/>
                  </a:moveTo>
                  <a:cubicBezTo>
                    <a:pt x="0" y="630"/>
                    <a:pt x="0" y="630"/>
                    <a:pt x="26" y="630"/>
                  </a:cubicBezTo>
                  <a:cubicBezTo>
                    <a:pt x="26" y="630"/>
                    <a:pt x="26" y="630"/>
                    <a:pt x="26" y="604"/>
                  </a:cubicBezTo>
                  <a:cubicBezTo>
                    <a:pt x="26" y="604"/>
                    <a:pt x="26" y="604"/>
                    <a:pt x="0" y="604"/>
                  </a:cubicBezTo>
                  <a:lnTo>
                    <a:pt x="0" y="630"/>
                  </a:lnTo>
                  <a:close/>
                  <a:moveTo>
                    <a:pt x="0" y="681"/>
                  </a:moveTo>
                  <a:cubicBezTo>
                    <a:pt x="0" y="681"/>
                    <a:pt x="0" y="681"/>
                    <a:pt x="26" y="681"/>
                  </a:cubicBezTo>
                  <a:cubicBezTo>
                    <a:pt x="26" y="681"/>
                    <a:pt x="26" y="681"/>
                    <a:pt x="26" y="656"/>
                  </a:cubicBezTo>
                  <a:cubicBezTo>
                    <a:pt x="26" y="656"/>
                    <a:pt x="26" y="656"/>
                    <a:pt x="0" y="656"/>
                  </a:cubicBezTo>
                  <a:lnTo>
                    <a:pt x="0" y="681"/>
                  </a:lnTo>
                  <a:close/>
                  <a:moveTo>
                    <a:pt x="0" y="733"/>
                  </a:moveTo>
                  <a:cubicBezTo>
                    <a:pt x="0" y="733"/>
                    <a:pt x="0" y="733"/>
                    <a:pt x="26" y="733"/>
                  </a:cubicBezTo>
                  <a:cubicBezTo>
                    <a:pt x="26" y="733"/>
                    <a:pt x="26" y="733"/>
                    <a:pt x="26" y="707"/>
                  </a:cubicBezTo>
                  <a:cubicBezTo>
                    <a:pt x="26" y="707"/>
                    <a:pt x="26" y="707"/>
                    <a:pt x="0" y="707"/>
                  </a:cubicBezTo>
                  <a:lnTo>
                    <a:pt x="0" y="733"/>
                  </a:lnTo>
                  <a:close/>
                  <a:moveTo>
                    <a:pt x="0" y="784"/>
                  </a:moveTo>
                  <a:cubicBezTo>
                    <a:pt x="0" y="784"/>
                    <a:pt x="0" y="784"/>
                    <a:pt x="26" y="784"/>
                  </a:cubicBezTo>
                  <a:cubicBezTo>
                    <a:pt x="26" y="784"/>
                    <a:pt x="26" y="784"/>
                    <a:pt x="26" y="759"/>
                  </a:cubicBezTo>
                  <a:cubicBezTo>
                    <a:pt x="26" y="759"/>
                    <a:pt x="26" y="759"/>
                    <a:pt x="0" y="759"/>
                  </a:cubicBezTo>
                  <a:lnTo>
                    <a:pt x="0" y="784"/>
                  </a:lnTo>
                  <a:close/>
                  <a:moveTo>
                    <a:pt x="938" y="313"/>
                  </a:moveTo>
                  <a:cubicBezTo>
                    <a:pt x="938" y="407"/>
                    <a:pt x="862" y="481"/>
                    <a:pt x="765" y="481"/>
                  </a:cubicBezTo>
                  <a:cubicBezTo>
                    <a:pt x="685" y="481"/>
                    <a:pt x="618" y="425"/>
                    <a:pt x="601" y="350"/>
                  </a:cubicBezTo>
                  <a:cubicBezTo>
                    <a:pt x="598" y="350"/>
                    <a:pt x="595" y="349"/>
                    <a:pt x="592" y="347"/>
                  </a:cubicBezTo>
                  <a:cubicBezTo>
                    <a:pt x="594" y="342"/>
                    <a:pt x="596" y="338"/>
                    <a:pt x="598" y="334"/>
                  </a:cubicBezTo>
                  <a:cubicBezTo>
                    <a:pt x="597" y="327"/>
                    <a:pt x="597" y="320"/>
                    <a:pt x="597" y="313"/>
                  </a:cubicBezTo>
                  <a:cubicBezTo>
                    <a:pt x="597" y="267"/>
                    <a:pt x="614" y="223"/>
                    <a:pt x="647" y="191"/>
                  </a:cubicBezTo>
                  <a:cubicBezTo>
                    <a:pt x="679" y="158"/>
                    <a:pt x="721" y="140"/>
                    <a:pt x="765" y="140"/>
                  </a:cubicBezTo>
                  <a:cubicBezTo>
                    <a:pt x="791" y="140"/>
                    <a:pt x="815" y="146"/>
                    <a:pt x="837" y="156"/>
                  </a:cubicBezTo>
                  <a:cubicBezTo>
                    <a:pt x="844" y="154"/>
                    <a:pt x="844" y="154"/>
                    <a:pt x="844" y="154"/>
                  </a:cubicBezTo>
                  <a:cubicBezTo>
                    <a:pt x="845" y="156"/>
                    <a:pt x="846" y="158"/>
                    <a:pt x="847" y="161"/>
                  </a:cubicBezTo>
                  <a:cubicBezTo>
                    <a:pt x="901" y="190"/>
                    <a:pt x="938" y="247"/>
                    <a:pt x="938" y="313"/>
                  </a:cubicBezTo>
                  <a:close/>
                  <a:moveTo>
                    <a:pt x="918" y="313"/>
                  </a:moveTo>
                  <a:cubicBezTo>
                    <a:pt x="918" y="259"/>
                    <a:pt x="890" y="211"/>
                    <a:pt x="848" y="184"/>
                  </a:cubicBezTo>
                  <a:cubicBezTo>
                    <a:pt x="839" y="179"/>
                    <a:pt x="830" y="174"/>
                    <a:pt x="821" y="171"/>
                  </a:cubicBezTo>
                  <a:cubicBezTo>
                    <a:pt x="804" y="164"/>
                    <a:pt x="785" y="160"/>
                    <a:pt x="765" y="160"/>
                  </a:cubicBezTo>
                  <a:cubicBezTo>
                    <a:pt x="685" y="160"/>
                    <a:pt x="617" y="230"/>
                    <a:pt x="617" y="313"/>
                  </a:cubicBezTo>
                  <a:cubicBezTo>
                    <a:pt x="617" y="317"/>
                    <a:pt x="617" y="322"/>
                    <a:pt x="617" y="326"/>
                  </a:cubicBezTo>
                  <a:cubicBezTo>
                    <a:pt x="618" y="335"/>
                    <a:pt x="620" y="344"/>
                    <a:pt x="622" y="353"/>
                  </a:cubicBezTo>
                  <a:cubicBezTo>
                    <a:pt x="640" y="415"/>
                    <a:pt x="697" y="461"/>
                    <a:pt x="765" y="461"/>
                  </a:cubicBezTo>
                  <a:cubicBezTo>
                    <a:pt x="851" y="461"/>
                    <a:pt x="918" y="396"/>
                    <a:pt x="918" y="313"/>
                  </a:cubicBezTo>
                  <a:close/>
                </a:path>
              </a:pathLst>
            </a:custGeom>
            <a:solidFill>
              <a:schemeClr val="accent1"/>
            </a:solidFill>
            <a:ln w="0">
              <a:solidFill>
                <a:schemeClr val="accent1"/>
              </a:solidFill>
            </a:ln>
          </p:spPr>
          <p:txBody>
            <a:bodyPr vert="horz" wrap="square" lIns="91440" tIns="45720" rIns="91440" bIns="45720" numCol="1" anchor="t" anchorCtr="0" compatLnSpc="1">
              <a:prstTxWarp prst="textNoShape">
                <a:avLst/>
              </a:prstTxWarp>
            </a:bodyPr>
            <a:lstStyle/>
            <a:p>
              <a:endParaRPr lang="en-US" dirty="0"/>
            </a:p>
          </p:txBody>
        </p:sp>
      </p:grpSp>
      <p:sp>
        <p:nvSpPr>
          <p:cNvPr id="42" name="Rectangle 41">
            <a:extLst>
              <a:ext uri="{FF2B5EF4-FFF2-40B4-BE49-F238E27FC236}">
                <a16:creationId xmlns:a16="http://schemas.microsoft.com/office/drawing/2014/main" id="{8067AD9E-C7B2-46E6-B325-5A3781219DA3}"/>
              </a:ext>
            </a:extLst>
          </p:cNvPr>
          <p:cNvSpPr/>
          <p:nvPr/>
        </p:nvSpPr>
        <p:spPr>
          <a:xfrm>
            <a:off x="1524000" y="1352550"/>
            <a:ext cx="4903343" cy="830997"/>
          </a:xfrm>
          <a:prstGeom prst="rect">
            <a:avLst/>
          </a:prstGeom>
        </p:spPr>
        <p:txBody>
          <a:bodyPr wrap="square">
            <a:spAutoFit/>
          </a:bodyPr>
          <a:lstStyle/>
          <a:p>
            <a:pPr>
              <a:spcAft>
                <a:spcPts val="600"/>
              </a:spcAft>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Same </a:t>
            </a:r>
            <a:r>
              <a:rPr lang="en-US" sz="24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Definition </a:t>
            </a: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schema </a:t>
            </a:r>
            <a:b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3" name="Group 42">
            <a:extLst>
              <a:ext uri="{FF2B5EF4-FFF2-40B4-BE49-F238E27FC236}">
                <a16:creationId xmlns:a16="http://schemas.microsoft.com/office/drawing/2014/main" id="{8EE8539B-3B21-413F-8566-0BB68D4CE695}"/>
              </a:ext>
            </a:extLst>
          </p:cNvPr>
          <p:cNvGrpSpPr/>
          <p:nvPr/>
        </p:nvGrpSpPr>
        <p:grpSpPr>
          <a:xfrm>
            <a:off x="542865" y="1131405"/>
            <a:ext cx="742656" cy="742656"/>
            <a:chOff x="445710" y="2200422"/>
            <a:chExt cx="742656" cy="742656"/>
          </a:xfrm>
        </p:grpSpPr>
        <p:sp>
          <p:nvSpPr>
            <p:cNvPr id="44" name="Oval 43">
              <a:extLst>
                <a:ext uri="{FF2B5EF4-FFF2-40B4-BE49-F238E27FC236}">
                  <a16:creationId xmlns:a16="http://schemas.microsoft.com/office/drawing/2014/main" id="{7911C2C5-18E4-4A77-BFD3-FE32875BDDF5}"/>
                </a:ext>
              </a:extLst>
            </p:cNvPr>
            <p:cNvSpPr/>
            <p:nvPr/>
          </p:nvSpPr>
          <p:spPr>
            <a:xfrm>
              <a:off x="445710" y="2200422"/>
              <a:ext cx="742656" cy="742656"/>
            </a:xfrm>
            <a:prstGeom prst="ellipse">
              <a:avLst/>
            </a:prstGeom>
            <a:solidFill>
              <a:schemeClr val="bg1">
                <a:lumMod val="5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2"/>
                </a:solidFill>
              </a:endParaRPr>
            </a:p>
          </p:txBody>
        </p:sp>
        <p:grpSp>
          <p:nvGrpSpPr>
            <p:cNvPr id="45" name="Group 44">
              <a:extLst>
                <a:ext uri="{FF2B5EF4-FFF2-40B4-BE49-F238E27FC236}">
                  <a16:creationId xmlns:a16="http://schemas.microsoft.com/office/drawing/2014/main" id="{90570018-E225-4345-8EA5-C5FC77CDBA8C}"/>
                </a:ext>
              </a:extLst>
            </p:cNvPr>
            <p:cNvGrpSpPr/>
            <p:nvPr/>
          </p:nvGrpSpPr>
          <p:grpSpPr>
            <a:xfrm>
              <a:off x="632468" y="2421567"/>
              <a:ext cx="369142" cy="300368"/>
              <a:chOff x="3726192" y="1595650"/>
              <a:chExt cx="436233" cy="354959"/>
            </a:xfrm>
          </p:grpSpPr>
          <p:sp>
            <p:nvSpPr>
              <p:cNvPr id="46" name="Rectangle 45">
                <a:extLst>
                  <a:ext uri="{FF2B5EF4-FFF2-40B4-BE49-F238E27FC236}">
                    <a16:creationId xmlns:a16="http://schemas.microsoft.com/office/drawing/2014/main" id="{2BD17B97-D3E6-41F8-BF17-9FBDF301499A}"/>
                  </a:ext>
                </a:extLst>
              </p:cNvPr>
              <p:cNvSpPr/>
              <p:nvPr/>
            </p:nvSpPr>
            <p:spPr>
              <a:xfrm>
                <a:off x="3726192" y="1595650"/>
                <a:ext cx="435237" cy="354959"/>
              </a:xfrm>
              <a:prstGeom prst="rect">
                <a:avLst/>
              </a:prstGeom>
              <a:solidFill>
                <a:srgbClr val="232323"/>
              </a:solidFill>
              <a:ln w="1270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7" name="Straight Connector 46">
                <a:extLst>
                  <a:ext uri="{FF2B5EF4-FFF2-40B4-BE49-F238E27FC236}">
                    <a16:creationId xmlns:a16="http://schemas.microsoft.com/office/drawing/2014/main" id="{3A0133AB-E624-407B-BB6E-85B865EB057A}"/>
                  </a:ext>
                </a:extLst>
              </p:cNvPr>
              <p:cNvCxnSpPr>
                <a:cxnSpLocks/>
              </p:cNvCxnSpPr>
              <p:nvPr/>
            </p:nvCxnSpPr>
            <p:spPr>
              <a:xfrm>
                <a:off x="3727715" y="1645423"/>
                <a:ext cx="434710" cy="0"/>
              </a:xfrm>
              <a:prstGeom prst="line">
                <a:avLst/>
              </a:prstGeom>
              <a:solidFill>
                <a:srgbClr val="000000"/>
              </a:solidFill>
              <a:ln w="12700" cap="flat" cmpd="sng" algn="ctr">
                <a:solidFill>
                  <a:schemeClr val="accent1"/>
                </a:solidFill>
                <a:prstDash val="solid"/>
              </a:ln>
              <a:effectLst/>
            </p:spPr>
          </p:cxnSp>
          <p:grpSp>
            <p:nvGrpSpPr>
              <p:cNvPr id="48" name="Group 47">
                <a:extLst>
                  <a:ext uri="{FF2B5EF4-FFF2-40B4-BE49-F238E27FC236}">
                    <a16:creationId xmlns:a16="http://schemas.microsoft.com/office/drawing/2014/main" id="{34E4F1CA-8615-44E5-B836-14AA1906B642}"/>
                  </a:ext>
                </a:extLst>
              </p:cNvPr>
              <p:cNvGrpSpPr/>
              <p:nvPr/>
            </p:nvGrpSpPr>
            <p:grpSpPr>
              <a:xfrm>
                <a:off x="4071938" y="1610670"/>
                <a:ext cx="65911" cy="18288"/>
                <a:chOff x="4071938" y="1608289"/>
                <a:chExt cx="65911" cy="18288"/>
              </a:xfrm>
            </p:grpSpPr>
            <p:sp>
              <p:nvSpPr>
                <p:cNvPr id="49" name="Oval 48">
                  <a:extLst>
                    <a:ext uri="{FF2B5EF4-FFF2-40B4-BE49-F238E27FC236}">
                      <a16:creationId xmlns:a16="http://schemas.microsoft.com/office/drawing/2014/main" id="{A5AE3D42-2325-4721-A48B-E13240EA5926}"/>
                    </a:ext>
                  </a:extLst>
                </p:cNvPr>
                <p:cNvSpPr/>
                <p:nvPr/>
              </p:nvSpPr>
              <p:spPr>
                <a:xfrm>
                  <a:off x="4095750"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0" name="Oval 49">
                  <a:extLst>
                    <a:ext uri="{FF2B5EF4-FFF2-40B4-BE49-F238E27FC236}">
                      <a16:creationId xmlns:a16="http://schemas.microsoft.com/office/drawing/2014/main" id="{E239666C-7F2B-4182-A290-4211E2BFF834}"/>
                    </a:ext>
                  </a:extLst>
                </p:cNvPr>
                <p:cNvSpPr/>
                <p:nvPr/>
              </p:nvSpPr>
              <p:spPr>
                <a:xfrm>
                  <a:off x="4071938"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51" name="Oval 50">
                  <a:extLst>
                    <a:ext uri="{FF2B5EF4-FFF2-40B4-BE49-F238E27FC236}">
                      <a16:creationId xmlns:a16="http://schemas.microsoft.com/office/drawing/2014/main" id="{4438D322-3BE1-496B-AA71-B1AEAE4090B8}"/>
                    </a:ext>
                  </a:extLst>
                </p:cNvPr>
                <p:cNvSpPr/>
                <p:nvPr/>
              </p:nvSpPr>
              <p:spPr>
                <a:xfrm>
                  <a:off x="4119561" y="1608289"/>
                  <a:ext cx="18288" cy="18288"/>
                </a:xfrm>
                <a:prstGeom prst="ellipse">
                  <a:avLst/>
                </a:prstGeom>
                <a:solidFill>
                  <a:schemeClr val="accent1"/>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grpSp>
    </p:spTree>
    <p:extLst>
      <p:ext uri="{BB962C8B-B14F-4D97-AF65-F5344CB8AC3E}">
        <p14:creationId xmlns:p14="http://schemas.microsoft.com/office/powerpoint/2010/main" val="28213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6" presetClass="emph" presetSubtype="0" accel="100000" autoRev="1" fill="hold" nodeType="withEffect">
                                  <p:stCondLst>
                                    <p:cond delay="0"/>
                                  </p:stCondLst>
                                  <p:childTnLst>
                                    <p:animScale>
                                      <p:cBhvr>
                                        <p:cTn id="9" dur="500" fill="hold"/>
                                        <p:tgtEl>
                                          <p:spTgt spid="43"/>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63" presetClass="path" presetSubtype="0" decel="100000" fill="hold" grpId="1" nodeType="withEffect">
                                  <p:stCondLst>
                                    <p:cond delay="400"/>
                                  </p:stCondLst>
                                  <p:childTnLst>
                                    <p:animMotion origin="layout" path="M -2.77778E-7 3.95062E-6 L -0.05208 -0.00031 " pathEditMode="relative" rAng="0" ptsTypes="AA">
                                      <p:cBhvr>
                                        <p:cTn id="14" dur="750" spd="-100000" fill="hold"/>
                                        <p:tgtEl>
                                          <p:spTgt spid="42"/>
                                        </p:tgtEl>
                                        <p:attrNameLst>
                                          <p:attrName>ppt_x</p:attrName>
                                          <p:attrName>ppt_y</p:attrName>
                                        </p:attrNameLst>
                                      </p:cBhvr>
                                      <p:rCtr x="-2604" y="-31"/>
                                    </p:animMotion>
                                  </p:childTnLst>
                                </p:cTn>
                              </p:par>
                              <p:par>
                                <p:cTn id="15" presetID="10" presetClass="entr" presetSubtype="0" fill="hold" nodeType="withEffect">
                                  <p:stCondLst>
                                    <p:cond delay="6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6" presetClass="emph" presetSubtype="0" accel="100000" autoRev="1" fill="hold" nodeType="withEffect">
                                  <p:stCondLst>
                                    <p:cond delay="100"/>
                                  </p:stCondLst>
                                  <p:childTnLst>
                                    <p:animScale>
                                      <p:cBhvr>
                                        <p:cTn id="19" dur="500" fill="hold"/>
                                        <p:tgtEl>
                                          <p:spTgt spid="4"/>
                                        </p:tgtEl>
                                      </p:cBhvr>
                                      <p:by x="50000" y="50000"/>
                                    </p:animScale>
                                  </p:childTnLst>
                                </p:cTn>
                              </p:par>
                              <p:par>
                                <p:cTn id="20" presetID="10" presetClass="entr" presetSubtype="0" fill="hold" grpId="0" nodeType="withEffect">
                                  <p:stCondLst>
                                    <p:cond delay="6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63" presetClass="path" presetSubtype="0" decel="100000" fill="hold" grpId="1" nodeType="withEffect">
                                  <p:stCondLst>
                                    <p:cond delay="500"/>
                                  </p:stCondLst>
                                  <p:childTnLst>
                                    <p:animMotion origin="layout" path="M -2.77778E-7 3.95062E-6 L -0.05208 -0.00031 " pathEditMode="relative" rAng="0" ptsTypes="AA">
                                      <p:cBhvr>
                                        <p:cTn id="24" dur="750" spd="-100000" fill="hold"/>
                                        <p:tgtEl>
                                          <p:spTgt spid="57"/>
                                        </p:tgtEl>
                                        <p:attrNameLst>
                                          <p:attrName>ppt_x</p:attrName>
                                          <p:attrName>ppt_y</p:attrName>
                                        </p:attrNameLst>
                                      </p:cBhvr>
                                      <p:rCtr x="-2604" y="-31"/>
                                    </p:animMotion>
                                  </p:childTnLst>
                                </p:cTn>
                              </p:par>
                              <p:par>
                                <p:cTn id="25" presetID="10" presetClass="entr" presetSubtype="0" fill="hold" nodeType="withEffect">
                                  <p:stCondLst>
                                    <p:cond delay="7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 presetClass="emph" presetSubtype="0" accel="100000" autoRev="1" fill="hold" nodeType="withEffect">
                                  <p:stCondLst>
                                    <p:cond delay="200"/>
                                  </p:stCondLst>
                                  <p:childTnLst>
                                    <p:animScale>
                                      <p:cBhvr>
                                        <p:cTn id="29" dur="500" fill="hold"/>
                                        <p:tgtEl>
                                          <p:spTgt spid="21"/>
                                        </p:tgtEl>
                                      </p:cBhvr>
                                      <p:by x="50000" y="50000"/>
                                    </p:animScale>
                                  </p:childTnLst>
                                </p:cTn>
                              </p:par>
                              <p:par>
                                <p:cTn id="30" presetID="10" presetClass="entr" presetSubtype="0" fill="hold" grpId="0" nodeType="withEffect">
                                  <p:stCondLst>
                                    <p:cond delay="7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63" presetClass="path" presetSubtype="0" decel="100000" fill="hold" grpId="1" nodeType="withEffect">
                                  <p:stCondLst>
                                    <p:cond delay="600"/>
                                  </p:stCondLst>
                                  <p:childTnLst>
                                    <p:animMotion origin="layout" path="M -2.77778E-7 3.95062E-6 L -0.05208 -0.00031 " pathEditMode="relative" rAng="0" ptsTypes="AA">
                                      <p:cBhvr>
                                        <p:cTn id="34" dur="750" spd="-100000" fill="hold"/>
                                        <p:tgtEl>
                                          <p:spTgt spid="20"/>
                                        </p:tgtEl>
                                        <p:attrNameLst>
                                          <p:attrName>ppt_x</p:attrName>
                                          <p:attrName>ppt_y</p:attrName>
                                        </p:attrNameLst>
                                      </p:cBhvr>
                                      <p:rCtr x="-2604"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0" grpId="0"/>
      <p:bldP spid="20" grpId="1"/>
      <p:bldP spid="42" grpId="0"/>
      <p:bldP spid="4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Deploy </a:t>
            </a:r>
            <a:r>
              <a:rPr lang="en-US" dirty="0" err="1"/>
              <a:t>Fargate</a:t>
            </a:r>
            <a:r>
              <a:rPr lang="en-US" dirty="0"/>
              <a:t> Containers</a:t>
            </a:r>
          </a:p>
        </p:txBody>
      </p:sp>
    </p:spTree>
    <p:extLst>
      <p:ext uri="{BB962C8B-B14F-4D97-AF65-F5344CB8AC3E}">
        <p14:creationId xmlns:p14="http://schemas.microsoft.com/office/powerpoint/2010/main" val="354698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84DEC-802B-D14D-9501-84A93EDD5E07}"/>
              </a:ext>
            </a:extLst>
          </p:cNvPr>
          <p:cNvSpPr>
            <a:spLocks noGrp="1"/>
          </p:cNvSpPr>
          <p:nvPr>
            <p:ph sz="quarter" idx="10"/>
          </p:nvPr>
        </p:nvSpPr>
        <p:spPr/>
        <p:txBody>
          <a:bodyPr/>
          <a:lstStyle/>
          <a:p>
            <a:r>
              <a:rPr lang="en-US" dirty="0"/>
              <a:t>Logging for </a:t>
            </a:r>
            <a:br>
              <a:rPr lang="en-US" dirty="0"/>
            </a:br>
            <a:r>
              <a:rPr lang="en-US" dirty="0" err="1"/>
              <a:t>Fargate</a:t>
            </a:r>
            <a:r>
              <a:rPr lang="en-US" dirty="0"/>
              <a:t> Containers</a:t>
            </a:r>
          </a:p>
        </p:txBody>
      </p:sp>
      <p:pic>
        <p:nvPicPr>
          <p:cNvPr id="3" name="Picture 2">
            <a:extLst>
              <a:ext uri="{FF2B5EF4-FFF2-40B4-BE49-F238E27FC236}">
                <a16:creationId xmlns:a16="http://schemas.microsoft.com/office/drawing/2014/main" id="{5890705A-A732-254E-BE3E-5CD0AE00BCBF}"/>
              </a:ext>
            </a:extLst>
          </p:cNvPr>
          <p:cNvPicPr>
            <a:picLocks noChangeAspect="1"/>
          </p:cNvPicPr>
          <p:nvPr/>
        </p:nvPicPr>
        <p:blipFill>
          <a:blip r:embed="rId2"/>
          <a:stretch>
            <a:fillRect/>
          </a:stretch>
        </p:blipFill>
        <p:spPr>
          <a:xfrm>
            <a:off x="6241693" y="1064517"/>
            <a:ext cx="2311400" cy="2603500"/>
          </a:xfrm>
          <a:prstGeom prst="rect">
            <a:avLst/>
          </a:prstGeom>
        </p:spPr>
      </p:pic>
    </p:spTree>
    <p:extLst>
      <p:ext uri="{BB962C8B-B14F-4D97-AF65-F5344CB8AC3E}">
        <p14:creationId xmlns:p14="http://schemas.microsoft.com/office/powerpoint/2010/main" val="11919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4B5B9-2D88-804C-B5DE-47A6B274449E}"/>
              </a:ext>
            </a:extLst>
          </p:cNvPr>
          <p:cNvSpPr>
            <a:spLocks noGrp="1"/>
          </p:cNvSpPr>
          <p:nvPr>
            <p:ph type="title"/>
          </p:nvPr>
        </p:nvSpPr>
        <p:spPr/>
        <p:txBody>
          <a:bodyPr/>
          <a:lstStyle/>
          <a:p>
            <a:r>
              <a:rPr lang="en-US" dirty="0"/>
              <a:t>Rightsizing your microservices with Amazon </a:t>
            </a:r>
            <a:r>
              <a:rPr lang="en-US" dirty="0" err="1"/>
              <a:t>Fargate</a:t>
            </a:r>
            <a:endParaRPr lang="en-US" dirty="0"/>
          </a:p>
        </p:txBody>
      </p:sp>
    </p:spTree>
    <p:extLst>
      <p:ext uri="{BB962C8B-B14F-4D97-AF65-F5344CB8AC3E}">
        <p14:creationId xmlns:p14="http://schemas.microsoft.com/office/powerpoint/2010/main" val="37791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54FC9B-D3EF-4039-881E-C0AE10728970}"/>
              </a:ext>
            </a:extLst>
          </p:cNvPr>
          <p:cNvSpPr/>
          <p:nvPr/>
        </p:nvSpPr>
        <p:spPr>
          <a:xfrm>
            <a:off x="595738"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a:t>Cluster Level Isolation</a:t>
            </a:r>
          </a:p>
        </p:txBody>
      </p:sp>
      <p:sp>
        <p:nvSpPr>
          <p:cNvPr id="156" name="Rectangle 155">
            <a:extLst>
              <a:ext uri="{FF2B5EF4-FFF2-40B4-BE49-F238E27FC236}">
                <a16:creationId xmlns:a16="http://schemas.microsoft.com/office/drawing/2014/main" id="{7E507BA4-926F-4175-8BB7-58F284F8F8F3}"/>
              </a:ext>
            </a:extLst>
          </p:cNvPr>
          <p:cNvSpPr/>
          <p:nvPr/>
        </p:nvSpPr>
        <p:spPr>
          <a:xfrm>
            <a:off x="4707782" y="1250613"/>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91" name="Rectangle 190">
            <a:extLst>
              <a:ext uri="{FF2B5EF4-FFF2-40B4-BE49-F238E27FC236}">
                <a16:creationId xmlns:a16="http://schemas.microsoft.com/office/drawing/2014/main" id="{87AAEBB1-06D1-424A-992F-818732CC8579}"/>
              </a:ext>
            </a:extLst>
          </p:cNvPr>
          <p:cNvSpPr/>
          <p:nvPr/>
        </p:nvSpPr>
        <p:spPr>
          <a:xfrm>
            <a:off x="595738"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26" name="Rectangle 225">
            <a:extLst>
              <a:ext uri="{FF2B5EF4-FFF2-40B4-BE49-F238E27FC236}">
                <a16:creationId xmlns:a16="http://schemas.microsoft.com/office/drawing/2014/main" id="{74D538F0-173E-4BB7-A47B-B1C818176183}"/>
              </a:ext>
            </a:extLst>
          </p:cNvPr>
          <p:cNvSpPr/>
          <p:nvPr/>
        </p:nvSpPr>
        <p:spPr>
          <a:xfrm>
            <a:off x="4707782" y="2846724"/>
            <a:ext cx="3840480" cy="1319123"/>
          </a:xfrm>
          <a:prstGeom prst="rect">
            <a:avLst/>
          </a:prstGeom>
          <a:solidFill>
            <a:schemeClr val="bg2">
              <a:lumMod val="50000"/>
            </a:schemeClr>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28" name="Rectangle 1027">
            <a:extLst>
              <a:ext uri="{FF2B5EF4-FFF2-40B4-BE49-F238E27FC236}">
                <a16:creationId xmlns:a16="http://schemas.microsoft.com/office/drawing/2014/main" id="{BA8B55ED-7A07-42E7-9636-DA709A277091}"/>
              </a:ext>
            </a:extLst>
          </p:cNvPr>
          <p:cNvSpPr/>
          <p:nvPr/>
        </p:nvSpPr>
        <p:spPr>
          <a:xfrm>
            <a:off x="739120"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PROD</a:t>
            </a:r>
            <a:r>
              <a:rPr kumimoji="0" lang="en-US" sz="1050" b="0" i="0" u="none" strike="noStrike"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Cluster </a:t>
            </a: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Infrastructure</a:t>
            </a:r>
          </a:p>
        </p:txBody>
      </p:sp>
      <p:sp>
        <p:nvSpPr>
          <p:cNvPr id="257" name="Rectangle 256">
            <a:extLst>
              <a:ext uri="{FF2B5EF4-FFF2-40B4-BE49-F238E27FC236}">
                <a16:creationId xmlns:a16="http://schemas.microsoft.com/office/drawing/2014/main" id="{100804BF-C26E-4D88-89A1-F2F6AD9C2342}"/>
              </a:ext>
            </a:extLst>
          </p:cNvPr>
          <p:cNvSpPr/>
          <p:nvPr/>
        </p:nvSpPr>
        <p:spPr>
          <a:xfrm>
            <a:off x="739120"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DEV Cluster  Infrastructure</a:t>
            </a:r>
          </a:p>
        </p:txBody>
      </p:sp>
      <p:sp>
        <p:nvSpPr>
          <p:cNvPr id="258" name="Rectangle 257">
            <a:extLst>
              <a:ext uri="{FF2B5EF4-FFF2-40B4-BE49-F238E27FC236}">
                <a16:creationId xmlns:a16="http://schemas.microsoft.com/office/drawing/2014/main" id="{001EA283-B06C-4808-B466-1E5588F02AD8}"/>
              </a:ext>
            </a:extLst>
          </p:cNvPr>
          <p:cNvSpPr/>
          <p:nvPr/>
        </p:nvSpPr>
        <p:spPr>
          <a:xfrm>
            <a:off x="4851164" y="2201754"/>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BETA Cluster  Infrastructure</a:t>
            </a:r>
          </a:p>
        </p:txBody>
      </p:sp>
      <p:sp>
        <p:nvSpPr>
          <p:cNvPr id="259" name="Rectangle 258">
            <a:extLst>
              <a:ext uri="{FF2B5EF4-FFF2-40B4-BE49-F238E27FC236}">
                <a16:creationId xmlns:a16="http://schemas.microsoft.com/office/drawing/2014/main" id="{3BC7B066-7909-43F3-979A-C7152319859C}"/>
              </a:ext>
            </a:extLst>
          </p:cNvPr>
          <p:cNvSpPr/>
          <p:nvPr/>
        </p:nvSpPr>
        <p:spPr>
          <a:xfrm>
            <a:off x="4851164" y="3797865"/>
            <a:ext cx="3553716" cy="224425"/>
          </a:xfrm>
          <a:prstGeom prst="rect">
            <a:avLst/>
          </a:prstGeom>
          <a:pattFill prst="ltDnDiag">
            <a:fgClr>
              <a:schemeClr val="bg1">
                <a:lumMod val="75000"/>
              </a:schemeClr>
            </a:fgClr>
            <a:bgClr>
              <a:schemeClr val="tx2">
                <a:lumMod val="10000"/>
              </a:schemeClr>
            </a:bgClr>
          </a:pattFill>
          <a:ln w="9525">
            <a:solidFill>
              <a:schemeClr val="bg1">
                <a:lumMod val="20000"/>
                <a:lumOff val="8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QA Cluster  Infrastructure</a:t>
            </a:r>
          </a:p>
        </p:txBody>
      </p:sp>
      <p:grpSp>
        <p:nvGrpSpPr>
          <p:cNvPr id="5" name="Group 4">
            <a:extLst>
              <a:ext uri="{FF2B5EF4-FFF2-40B4-BE49-F238E27FC236}">
                <a16:creationId xmlns:a16="http://schemas.microsoft.com/office/drawing/2014/main" id="{1A9738C3-DF85-4B1D-8A84-23C79EEAAC60}"/>
              </a:ext>
            </a:extLst>
          </p:cNvPr>
          <p:cNvGrpSpPr/>
          <p:nvPr/>
        </p:nvGrpSpPr>
        <p:grpSpPr>
          <a:xfrm>
            <a:off x="739120" y="3110998"/>
            <a:ext cx="3553717" cy="790575"/>
            <a:chOff x="739120" y="3110998"/>
            <a:chExt cx="3553717" cy="790575"/>
          </a:xfrm>
        </p:grpSpPr>
        <p:grpSp>
          <p:nvGrpSpPr>
            <p:cNvPr id="447" name="Group 446">
              <a:extLst>
                <a:ext uri="{FF2B5EF4-FFF2-40B4-BE49-F238E27FC236}">
                  <a16:creationId xmlns:a16="http://schemas.microsoft.com/office/drawing/2014/main" id="{302F92E9-ECF5-4BD1-ACDD-20E8C8F0D8BD}"/>
                </a:ext>
              </a:extLst>
            </p:cNvPr>
            <p:cNvGrpSpPr/>
            <p:nvPr/>
          </p:nvGrpSpPr>
          <p:grpSpPr>
            <a:xfrm>
              <a:off x="739120" y="3110998"/>
              <a:ext cx="790575" cy="790575"/>
              <a:chOff x="790575" y="1485900"/>
              <a:chExt cx="790575" cy="790575"/>
            </a:xfrm>
          </p:grpSpPr>
          <p:sp>
            <p:nvSpPr>
              <p:cNvPr id="474" name="Rectangle 473">
                <a:extLst>
                  <a:ext uri="{FF2B5EF4-FFF2-40B4-BE49-F238E27FC236}">
                    <a16:creationId xmlns:a16="http://schemas.microsoft.com/office/drawing/2014/main" id="{B44D7F64-BE36-4A9C-A822-0613EA2C3E4F}"/>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75" name="Group 30">
                <a:extLst>
                  <a:ext uri="{FF2B5EF4-FFF2-40B4-BE49-F238E27FC236}">
                    <a16:creationId xmlns:a16="http://schemas.microsoft.com/office/drawing/2014/main" id="{D383A989-C1AA-4A4F-8063-4F34323936D9}"/>
                  </a:ext>
                </a:extLst>
              </p:cNvPr>
              <p:cNvGrpSpPr>
                <a:grpSpLocks noChangeAspect="1"/>
              </p:cNvGrpSpPr>
              <p:nvPr/>
            </p:nvGrpSpPr>
            <p:grpSpPr bwMode="auto">
              <a:xfrm>
                <a:off x="1023637" y="1585968"/>
                <a:ext cx="324450" cy="318734"/>
                <a:chOff x="5449" y="2282"/>
                <a:chExt cx="454" cy="446"/>
              </a:xfrm>
            </p:grpSpPr>
            <p:sp>
              <p:nvSpPr>
                <p:cNvPr id="476" name="Oval 31">
                  <a:extLst>
                    <a:ext uri="{FF2B5EF4-FFF2-40B4-BE49-F238E27FC236}">
                      <a16:creationId xmlns:a16="http://schemas.microsoft.com/office/drawing/2014/main" id="{4B1F4D2C-6C67-4F9C-952E-11DADCD6A44F}"/>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7" name="Freeform 33">
                  <a:extLst>
                    <a:ext uri="{FF2B5EF4-FFF2-40B4-BE49-F238E27FC236}">
                      <a16:creationId xmlns:a16="http://schemas.microsoft.com/office/drawing/2014/main" id="{655957A5-F31D-4FFA-8B90-DAF0234B334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8" name="Oval 34">
                  <a:extLst>
                    <a:ext uri="{FF2B5EF4-FFF2-40B4-BE49-F238E27FC236}">
                      <a16:creationId xmlns:a16="http://schemas.microsoft.com/office/drawing/2014/main" id="{67AD6BA0-EBD9-46AE-AEB1-E428283A124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9" name="Freeform 36">
                  <a:extLst>
                    <a:ext uri="{FF2B5EF4-FFF2-40B4-BE49-F238E27FC236}">
                      <a16:creationId xmlns:a16="http://schemas.microsoft.com/office/drawing/2014/main" id="{E6831444-C6C7-46A7-9D17-1E75C349BEC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0" name="Oval 37">
                  <a:extLst>
                    <a:ext uri="{FF2B5EF4-FFF2-40B4-BE49-F238E27FC236}">
                      <a16:creationId xmlns:a16="http://schemas.microsoft.com/office/drawing/2014/main" id="{DFF975E7-9841-4800-B09D-81D85DAFDE7B}"/>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1" name="Freeform 39">
                  <a:extLst>
                    <a:ext uri="{FF2B5EF4-FFF2-40B4-BE49-F238E27FC236}">
                      <a16:creationId xmlns:a16="http://schemas.microsoft.com/office/drawing/2014/main" id="{224CA59E-BC20-45E5-B01E-06247CC599A0}"/>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82" name="Freeform 40">
                  <a:extLst>
                    <a:ext uri="{FF2B5EF4-FFF2-40B4-BE49-F238E27FC236}">
                      <a16:creationId xmlns:a16="http://schemas.microsoft.com/office/drawing/2014/main" id="{8EF2165F-C1A8-4BDA-A3EB-D6DFD4211375}"/>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3" name="Freeform 41">
                  <a:extLst>
                    <a:ext uri="{FF2B5EF4-FFF2-40B4-BE49-F238E27FC236}">
                      <a16:creationId xmlns:a16="http://schemas.microsoft.com/office/drawing/2014/main" id="{F87A68B4-211B-41FB-9190-FB81FFA443B0}"/>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84" name="Freeform 42">
                  <a:extLst>
                    <a:ext uri="{FF2B5EF4-FFF2-40B4-BE49-F238E27FC236}">
                      <a16:creationId xmlns:a16="http://schemas.microsoft.com/office/drawing/2014/main" id="{D8AD1734-C28C-4F44-B7ED-C8B9D9C72A0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48" name="Group 447">
              <a:extLst>
                <a:ext uri="{FF2B5EF4-FFF2-40B4-BE49-F238E27FC236}">
                  <a16:creationId xmlns:a16="http://schemas.microsoft.com/office/drawing/2014/main" id="{C19536F4-7BD0-4941-8CAE-5494987F9CCC}"/>
                </a:ext>
              </a:extLst>
            </p:cNvPr>
            <p:cNvGrpSpPr/>
            <p:nvPr/>
          </p:nvGrpSpPr>
          <p:grpSpPr>
            <a:xfrm>
              <a:off x="1660167" y="3110998"/>
              <a:ext cx="790575" cy="790575"/>
              <a:chOff x="790575" y="1485900"/>
              <a:chExt cx="790575" cy="790575"/>
            </a:xfrm>
          </p:grpSpPr>
          <p:sp>
            <p:nvSpPr>
              <p:cNvPr id="463" name="Rectangle 462">
                <a:extLst>
                  <a:ext uri="{FF2B5EF4-FFF2-40B4-BE49-F238E27FC236}">
                    <a16:creationId xmlns:a16="http://schemas.microsoft.com/office/drawing/2014/main" id="{63A0EADD-D6D4-452B-9444-5E717929668D}"/>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64" name="Group 30">
                <a:extLst>
                  <a:ext uri="{FF2B5EF4-FFF2-40B4-BE49-F238E27FC236}">
                    <a16:creationId xmlns:a16="http://schemas.microsoft.com/office/drawing/2014/main" id="{BA5B7575-3341-4312-A037-8A33873340EC}"/>
                  </a:ext>
                </a:extLst>
              </p:cNvPr>
              <p:cNvGrpSpPr>
                <a:grpSpLocks noChangeAspect="1"/>
              </p:cNvGrpSpPr>
              <p:nvPr/>
            </p:nvGrpSpPr>
            <p:grpSpPr bwMode="auto">
              <a:xfrm>
                <a:off x="1023637" y="1585968"/>
                <a:ext cx="324450" cy="318734"/>
                <a:chOff x="5449" y="2282"/>
                <a:chExt cx="454" cy="446"/>
              </a:xfrm>
            </p:grpSpPr>
            <p:sp>
              <p:nvSpPr>
                <p:cNvPr id="465" name="Oval 31">
                  <a:extLst>
                    <a:ext uri="{FF2B5EF4-FFF2-40B4-BE49-F238E27FC236}">
                      <a16:creationId xmlns:a16="http://schemas.microsoft.com/office/drawing/2014/main" id="{4C21EFEE-9C9E-4DD6-BE3F-7B8ADCDE239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6" name="Freeform 33">
                  <a:extLst>
                    <a:ext uri="{FF2B5EF4-FFF2-40B4-BE49-F238E27FC236}">
                      <a16:creationId xmlns:a16="http://schemas.microsoft.com/office/drawing/2014/main" id="{E43A4888-A7CC-4A61-B953-EFFD6C3A38E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7" name="Oval 34">
                  <a:extLst>
                    <a:ext uri="{FF2B5EF4-FFF2-40B4-BE49-F238E27FC236}">
                      <a16:creationId xmlns:a16="http://schemas.microsoft.com/office/drawing/2014/main" id="{8B8C3FE9-3598-4CEF-9446-A253F44ADA25}"/>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8" name="Freeform 36">
                  <a:extLst>
                    <a:ext uri="{FF2B5EF4-FFF2-40B4-BE49-F238E27FC236}">
                      <a16:creationId xmlns:a16="http://schemas.microsoft.com/office/drawing/2014/main" id="{4645F764-D6A6-49B6-96B5-D313F1BD1966}"/>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69" name="Oval 37">
                  <a:extLst>
                    <a:ext uri="{FF2B5EF4-FFF2-40B4-BE49-F238E27FC236}">
                      <a16:creationId xmlns:a16="http://schemas.microsoft.com/office/drawing/2014/main" id="{A418BBD7-B528-44D3-8AD1-0B0E92909D32}"/>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0" name="Freeform 39">
                  <a:extLst>
                    <a:ext uri="{FF2B5EF4-FFF2-40B4-BE49-F238E27FC236}">
                      <a16:creationId xmlns:a16="http://schemas.microsoft.com/office/drawing/2014/main" id="{4A70E07F-E6BE-41D3-9B41-5801E1CBF8A4}"/>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71" name="Freeform 40">
                  <a:extLst>
                    <a:ext uri="{FF2B5EF4-FFF2-40B4-BE49-F238E27FC236}">
                      <a16:creationId xmlns:a16="http://schemas.microsoft.com/office/drawing/2014/main" id="{72E2B8E5-29E3-41DA-A238-38C9A1FBEA1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2" name="Freeform 41">
                  <a:extLst>
                    <a:ext uri="{FF2B5EF4-FFF2-40B4-BE49-F238E27FC236}">
                      <a16:creationId xmlns:a16="http://schemas.microsoft.com/office/drawing/2014/main" id="{895B5D95-BCE8-411B-9183-418B6A5CA123}"/>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73" name="Freeform 42">
                  <a:extLst>
                    <a:ext uri="{FF2B5EF4-FFF2-40B4-BE49-F238E27FC236}">
                      <a16:creationId xmlns:a16="http://schemas.microsoft.com/office/drawing/2014/main" id="{7D772E60-5857-469D-88F7-CB6B74900765}"/>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06" name="Group 205">
              <a:extLst>
                <a:ext uri="{FF2B5EF4-FFF2-40B4-BE49-F238E27FC236}">
                  <a16:creationId xmlns:a16="http://schemas.microsoft.com/office/drawing/2014/main" id="{1BD30F48-8578-4929-9397-18F114B1A5EF}"/>
                </a:ext>
              </a:extLst>
            </p:cNvPr>
            <p:cNvGrpSpPr/>
            <p:nvPr/>
          </p:nvGrpSpPr>
          <p:grpSpPr>
            <a:xfrm>
              <a:off x="3502262" y="3110998"/>
              <a:ext cx="790575" cy="790575"/>
              <a:chOff x="3502262" y="3110998"/>
              <a:chExt cx="790575" cy="790575"/>
            </a:xfrm>
          </p:grpSpPr>
          <p:sp>
            <p:nvSpPr>
              <p:cNvPr id="207" name="Rectangle 206">
                <a:extLst>
                  <a:ext uri="{FF2B5EF4-FFF2-40B4-BE49-F238E27FC236}">
                    <a16:creationId xmlns:a16="http://schemas.microsoft.com/office/drawing/2014/main" id="{FF81CE13-CA43-48F5-BF2D-983544CB8BD6}"/>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08" name="Group 207">
                <a:extLst>
                  <a:ext uri="{FF2B5EF4-FFF2-40B4-BE49-F238E27FC236}">
                    <a16:creationId xmlns:a16="http://schemas.microsoft.com/office/drawing/2014/main" id="{9DF41C93-0C16-4CC8-8561-20D95F33F822}"/>
                  </a:ext>
                </a:extLst>
              </p:cNvPr>
              <p:cNvGrpSpPr/>
              <p:nvPr/>
            </p:nvGrpSpPr>
            <p:grpSpPr>
              <a:xfrm>
                <a:off x="3693974" y="3242012"/>
                <a:ext cx="325011" cy="298656"/>
                <a:chOff x="8966201" y="5446713"/>
                <a:chExt cx="541338" cy="511175"/>
              </a:xfrm>
            </p:grpSpPr>
            <p:sp>
              <p:nvSpPr>
                <p:cNvPr id="209" name="Freeform 115">
                  <a:extLst>
                    <a:ext uri="{FF2B5EF4-FFF2-40B4-BE49-F238E27FC236}">
                      <a16:creationId xmlns:a16="http://schemas.microsoft.com/office/drawing/2014/main" id="{F69F2DFA-3C46-4902-A061-1B8B52C2BEE5}"/>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Oval 116">
                  <a:extLst>
                    <a:ext uri="{FF2B5EF4-FFF2-40B4-BE49-F238E27FC236}">
                      <a16:creationId xmlns:a16="http://schemas.microsoft.com/office/drawing/2014/main" id="{C4FB430F-89C9-4786-A0AC-F80F051CB51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Oval 117">
                  <a:extLst>
                    <a:ext uri="{FF2B5EF4-FFF2-40B4-BE49-F238E27FC236}">
                      <a16:creationId xmlns:a16="http://schemas.microsoft.com/office/drawing/2014/main" id="{882E2168-4F7E-4205-A502-E4A1602B0E0E}"/>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118">
                  <a:extLst>
                    <a:ext uri="{FF2B5EF4-FFF2-40B4-BE49-F238E27FC236}">
                      <a16:creationId xmlns:a16="http://schemas.microsoft.com/office/drawing/2014/main" id="{8B1EA335-E910-4651-81A4-E423BD088383}"/>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119">
                  <a:extLst>
                    <a:ext uri="{FF2B5EF4-FFF2-40B4-BE49-F238E27FC236}">
                      <a16:creationId xmlns:a16="http://schemas.microsoft.com/office/drawing/2014/main" id="{375DE2EB-98DF-400C-B4BF-0799A73AFC3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20">
                  <a:extLst>
                    <a:ext uri="{FF2B5EF4-FFF2-40B4-BE49-F238E27FC236}">
                      <a16:creationId xmlns:a16="http://schemas.microsoft.com/office/drawing/2014/main" id="{4AD06B0A-C308-437B-B038-F66B0AF01DE1}"/>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121">
                  <a:extLst>
                    <a:ext uri="{FF2B5EF4-FFF2-40B4-BE49-F238E27FC236}">
                      <a16:creationId xmlns:a16="http://schemas.microsoft.com/office/drawing/2014/main" id="{5A4BACB4-E378-430F-8AC5-939EA9A8B696}"/>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50D90F95-992B-4C04-8D2E-F9FDACB038C6}"/>
                </a:ext>
              </a:extLst>
            </p:cNvPr>
            <p:cNvGrpSpPr/>
            <p:nvPr/>
          </p:nvGrpSpPr>
          <p:grpSpPr>
            <a:xfrm>
              <a:off x="2581215" y="3110998"/>
              <a:ext cx="790575" cy="790575"/>
              <a:chOff x="3502262" y="3110998"/>
              <a:chExt cx="790575" cy="790575"/>
            </a:xfrm>
          </p:grpSpPr>
          <p:sp>
            <p:nvSpPr>
              <p:cNvPr id="217" name="Rectangle 216">
                <a:extLst>
                  <a:ext uri="{FF2B5EF4-FFF2-40B4-BE49-F238E27FC236}">
                    <a16:creationId xmlns:a16="http://schemas.microsoft.com/office/drawing/2014/main" id="{1454A2EA-A796-4911-B17D-F612A27E02A8}"/>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defRPr/>
                </a:pP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18" name="Group 217">
                <a:extLst>
                  <a:ext uri="{FF2B5EF4-FFF2-40B4-BE49-F238E27FC236}">
                    <a16:creationId xmlns:a16="http://schemas.microsoft.com/office/drawing/2014/main" id="{C8B163FA-6291-4BED-9261-CF890419B3A0}"/>
                  </a:ext>
                </a:extLst>
              </p:cNvPr>
              <p:cNvGrpSpPr/>
              <p:nvPr/>
            </p:nvGrpSpPr>
            <p:grpSpPr>
              <a:xfrm>
                <a:off x="3693974" y="3242012"/>
                <a:ext cx="325011" cy="298656"/>
                <a:chOff x="8966201" y="5446713"/>
                <a:chExt cx="541338" cy="511175"/>
              </a:xfrm>
            </p:grpSpPr>
            <p:sp>
              <p:nvSpPr>
                <p:cNvPr id="219" name="Freeform 115">
                  <a:extLst>
                    <a:ext uri="{FF2B5EF4-FFF2-40B4-BE49-F238E27FC236}">
                      <a16:creationId xmlns:a16="http://schemas.microsoft.com/office/drawing/2014/main" id="{A8E64C35-7B19-4531-91A7-3530801751EB}"/>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Oval 116">
                  <a:extLst>
                    <a:ext uri="{FF2B5EF4-FFF2-40B4-BE49-F238E27FC236}">
                      <a16:creationId xmlns:a16="http://schemas.microsoft.com/office/drawing/2014/main" id="{ED16B58D-8FF9-4DAD-970A-635F662E2BBE}"/>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Oval 117">
                  <a:extLst>
                    <a:ext uri="{FF2B5EF4-FFF2-40B4-BE49-F238E27FC236}">
                      <a16:creationId xmlns:a16="http://schemas.microsoft.com/office/drawing/2014/main" id="{6616746B-E3FB-48AC-8EB3-A33D5F744EE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118">
                  <a:extLst>
                    <a:ext uri="{FF2B5EF4-FFF2-40B4-BE49-F238E27FC236}">
                      <a16:creationId xmlns:a16="http://schemas.microsoft.com/office/drawing/2014/main" id="{D26065DA-6956-486A-A5B5-B895C01A4E4D}"/>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119">
                  <a:extLst>
                    <a:ext uri="{FF2B5EF4-FFF2-40B4-BE49-F238E27FC236}">
                      <a16:creationId xmlns:a16="http://schemas.microsoft.com/office/drawing/2014/main" id="{DE136CCC-9C1A-4277-ADF8-D1621CBF5DFB}"/>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20">
                  <a:extLst>
                    <a:ext uri="{FF2B5EF4-FFF2-40B4-BE49-F238E27FC236}">
                      <a16:creationId xmlns:a16="http://schemas.microsoft.com/office/drawing/2014/main" id="{B049E736-9F41-4702-A89F-C5CB31523DDD}"/>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121">
                  <a:extLst>
                    <a:ext uri="{FF2B5EF4-FFF2-40B4-BE49-F238E27FC236}">
                      <a16:creationId xmlns:a16="http://schemas.microsoft.com/office/drawing/2014/main" id="{B83B327F-625A-4CD2-96CC-55FD5F2FEE88}"/>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 name="Group 5">
            <a:extLst>
              <a:ext uri="{FF2B5EF4-FFF2-40B4-BE49-F238E27FC236}">
                <a16:creationId xmlns:a16="http://schemas.microsoft.com/office/drawing/2014/main" id="{416E8DF8-55B7-414A-AC4F-6FAF181D664F}"/>
              </a:ext>
            </a:extLst>
          </p:cNvPr>
          <p:cNvGrpSpPr/>
          <p:nvPr/>
        </p:nvGrpSpPr>
        <p:grpSpPr>
          <a:xfrm>
            <a:off x="739120" y="1514887"/>
            <a:ext cx="3553716" cy="790575"/>
            <a:chOff x="739120" y="1514887"/>
            <a:chExt cx="3553716" cy="790575"/>
          </a:xfrm>
        </p:grpSpPr>
        <p:grpSp>
          <p:nvGrpSpPr>
            <p:cNvPr id="385" name="Group 384">
              <a:extLst>
                <a:ext uri="{FF2B5EF4-FFF2-40B4-BE49-F238E27FC236}">
                  <a16:creationId xmlns:a16="http://schemas.microsoft.com/office/drawing/2014/main" id="{33EEB43A-C1B1-4E5B-B946-6195EAAA67FB}"/>
                </a:ext>
              </a:extLst>
            </p:cNvPr>
            <p:cNvGrpSpPr/>
            <p:nvPr/>
          </p:nvGrpSpPr>
          <p:grpSpPr>
            <a:xfrm>
              <a:off x="2581214" y="1514887"/>
              <a:ext cx="790575" cy="790575"/>
              <a:chOff x="1858327" y="1485899"/>
              <a:chExt cx="790575" cy="790575"/>
            </a:xfrm>
          </p:grpSpPr>
          <p:sp>
            <p:nvSpPr>
              <p:cNvPr id="410" name="Rectangle 409">
                <a:extLst>
                  <a:ext uri="{FF2B5EF4-FFF2-40B4-BE49-F238E27FC236}">
                    <a16:creationId xmlns:a16="http://schemas.microsoft.com/office/drawing/2014/main" id="{0AC7B755-D312-4F2B-BA46-FEA16C5E53C2}"/>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11" name="Group 410">
                <a:extLst>
                  <a:ext uri="{FF2B5EF4-FFF2-40B4-BE49-F238E27FC236}">
                    <a16:creationId xmlns:a16="http://schemas.microsoft.com/office/drawing/2014/main" id="{77EC9FED-4D65-4703-A8DF-5C484A38D701}"/>
                  </a:ext>
                </a:extLst>
              </p:cNvPr>
              <p:cNvGrpSpPr/>
              <p:nvPr/>
            </p:nvGrpSpPr>
            <p:grpSpPr>
              <a:xfrm>
                <a:off x="2080766" y="1616067"/>
                <a:ext cx="362526" cy="314336"/>
                <a:chOff x="2843213" y="1247775"/>
                <a:chExt cx="525463" cy="455613"/>
              </a:xfrm>
            </p:grpSpPr>
            <p:sp>
              <p:nvSpPr>
                <p:cNvPr id="412" name="Freeform 109">
                  <a:extLst>
                    <a:ext uri="{FF2B5EF4-FFF2-40B4-BE49-F238E27FC236}">
                      <a16:creationId xmlns:a16="http://schemas.microsoft.com/office/drawing/2014/main" id="{2C3DD78C-7855-4CF2-9622-FD1C3402ADC6}"/>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13" name="Freeform 110">
                  <a:extLst>
                    <a:ext uri="{FF2B5EF4-FFF2-40B4-BE49-F238E27FC236}">
                      <a16:creationId xmlns:a16="http://schemas.microsoft.com/office/drawing/2014/main" id="{161D6AA7-A16F-4A92-87FA-6CA9D04F5022}"/>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6" name="Group 385">
              <a:extLst>
                <a:ext uri="{FF2B5EF4-FFF2-40B4-BE49-F238E27FC236}">
                  <a16:creationId xmlns:a16="http://schemas.microsoft.com/office/drawing/2014/main" id="{7B985FB5-E639-42FB-9884-0ABE1595FDE7}"/>
                </a:ext>
              </a:extLst>
            </p:cNvPr>
            <p:cNvGrpSpPr/>
            <p:nvPr/>
          </p:nvGrpSpPr>
          <p:grpSpPr>
            <a:xfrm>
              <a:off x="3502261" y="1514887"/>
              <a:ext cx="790575" cy="790575"/>
              <a:chOff x="1858327" y="1485899"/>
              <a:chExt cx="790575" cy="790575"/>
            </a:xfrm>
          </p:grpSpPr>
          <p:sp>
            <p:nvSpPr>
              <p:cNvPr id="406" name="Rectangle 405">
                <a:extLst>
                  <a:ext uri="{FF2B5EF4-FFF2-40B4-BE49-F238E27FC236}">
                    <a16:creationId xmlns:a16="http://schemas.microsoft.com/office/drawing/2014/main" id="{4204017C-A2FF-427F-9866-DAC1400F1208}"/>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07" name="Group 406">
                <a:extLst>
                  <a:ext uri="{FF2B5EF4-FFF2-40B4-BE49-F238E27FC236}">
                    <a16:creationId xmlns:a16="http://schemas.microsoft.com/office/drawing/2014/main" id="{2650171A-F1B7-4110-A324-7ABC83B66A7B}"/>
                  </a:ext>
                </a:extLst>
              </p:cNvPr>
              <p:cNvGrpSpPr/>
              <p:nvPr/>
            </p:nvGrpSpPr>
            <p:grpSpPr>
              <a:xfrm>
                <a:off x="2080766" y="1616067"/>
                <a:ext cx="362526" cy="314336"/>
                <a:chOff x="2843213" y="1247775"/>
                <a:chExt cx="525463" cy="455613"/>
              </a:xfrm>
            </p:grpSpPr>
            <p:sp>
              <p:nvSpPr>
                <p:cNvPr id="408" name="Freeform 109">
                  <a:extLst>
                    <a:ext uri="{FF2B5EF4-FFF2-40B4-BE49-F238E27FC236}">
                      <a16:creationId xmlns:a16="http://schemas.microsoft.com/office/drawing/2014/main" id="{D8CC5AF1-0C46-49D6-A5D5-D562D116F4ED}"/>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09" name="Freeform 110">
                  <a:extLst>
                    <a:ext uri="{FF2B5EF4-FFF2-40B4-BE49-F238E27FC236}">
                      <a16:creationId xmlns:a16="http://schemas.microsoft.com/office/drawing/2014/main" id="{65D3F92F-76B4-4B70-9934-D51448EA59D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388" name="Group 387">
              <a:extLst>
                <a:ext uri="{FF2B5EF4-FFF2-40B4-BE49-F238E27FC236}">
                  <a16:creationId xmlns:a16="http://schemas.microsoft.com/office/drawing/2014/main" id="{7923D523-0DEB-47D7-BA0D-3D14617B5302}"/>
                </a:ext>
              </a:extLst>
            </p:cNvPr>
            <p:cNvGrpSpPr/>
            <p:nvPr/>
          </p:nvGrpSpPr>
          <p:grpSpPr>
            <a:xfrm>
              <a:off x="739120" y="1514887"/>
              <a:ext cx="790575" cy="790575"/>
              <a:chOff x="790575" y="1485900"/>
              <a:chExt cx="790575" cy="790575"/>
            </a:xfrm>
          </p:grpSpPr>
          <p:sp>
            <p:nvSpPr>
              <p:cNvPr id="389" name="Rectangle 388">
                <a:extLst>
                  <a:ext uri="{FF2B5EF4-FFF2-40B4-BE49-F238E27FC236}">
                    <a16:creationId xmlns:a16="http://schemas.microsoft.com/office/drawing/2014/main" id="{5796B1FE-F192-418B-BC6D-D89598EF527E}"/>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390" name="Group 30">
                <a:extLst>
                  <a:ext uri="{FF2B5EF4-FFF2-40B4-BE49-F238E27FC236}">
                    <a16:creationId xmlns:a16="http://schemas.microsoft.com/office/drawing/2014/main" id="{34CF9C31-61E0-43A6-8A80-74744EB398B6}"/>
                  </a:ext>
                </a:extLst>
              </p:cNvPr>
              <p:cNvGrpSpPr>
                <a:grpSpLocks noChangeAspect="1"/>
              </p:cNvGrpSpPr>
              <p:nvPr/>
            </p:nvGrpSpPr>
            <p:grpSpPr bwMode="auto">
              <a:xfrm>
                <a:off x="1023637" y="1585968"/>
                <a:ext cx="324450" cy="318734"/>
                <a:chOff x="5449" y="2282"/>
                <a:chExt cx="454" cy="446"/>
              </a:xfrm>
            </p:grpSpPr>
            <p:sp>
              <p:nvSpPr>
                <p:cNvPr id="391" name="Oval 31">
                  <a:extLst>
                    <a:ext uri="{FF2B5EF4-FFF2-40B4-BE49-F238E27FC236}">
                      <a16:creationId xmlns:a16="http://schemas.microsoft.com/office/drawing/2014/main" id="{9B2BD828-FF0F-4AAD-8695-18697345B0B8}"/>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2" name="Freeform 33">
                  <a:extLst>
                    <a:ext uri="{FF2B5EF4-FFF2-40B4-BE49-F238E27FC236}">
                      <a16:creationId xmlns:a16="http://schemas.microsoft.com/office/drawing/2014/main" id="{DF35614D-689B-41D6-AE38-DB49256555FC}"/>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3" name="Oval 34">
                  <a:extLst>
                    <a:ext uri="{FF2B5EF4-FFF2-40B4-BE49-F238E27FC236}">
                      <a16:creationId xmlns:a16="http://schemas.microsoft.com/office/drawing/2014/main" id="{1B794ACD-E21D-43C0-B648-6A21EA03543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4" name="Freeform 36">
                  <a:extLst>
                    <a:ext uri="{FF2B5EF4-FFF2-40B4-BE49-F238E27FC236}">
                      <a16:creationId xmlns:a16="http://schemas.microsoft.com/office/drawing/2014/main" id="{A92E159D-B4B8-446D-9700-AEB17DA3FC90}"/>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5" name="Oval 37">
                  <a:extLst>
                    <a:ext uri="{FF2B5EF4-FFF2-40B4-BE49-F238E27FC236}">
                      <a16:creationId xmlns:a16="http://schemas.microsoft.com/office/drawing/2014/main" id="{90872DC1-E426-4CFE-B440-D1FB611D4B85}"/>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6" name="Freeform 39">
                  <a:extLst>
                    <a:ext uri="{FF2B5EF4-FFF2-40B4-BE49-F238E27FC236}">
                      <a16:creationId xmlns:a16="http://schemas.microsoft.com/office/drawing/2014/main" id="{4A566199-0973-417B-A234-B550269DBEC2}"/>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97" name="Freeform 40">
                  <a:extLst>
                    <a:ext uri="{FF2B5EF4-FFF2-40B4-BE49-F238E27FC236}">
                      <a16:creationId xmlns:a16="http://schemas.microsoft.com/office/drawing/2014/main" id="{4416ECEC-4863-47E2-A8C2-9C9146147ABD}"/>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8" name="Freeform 41">
                  <a:extLst>
                    <a:ext uri="{FF2B5EF4-FFF2-40B4-BE49-F238E27FC236}">
                      <a16:creationId xmlns:a16="http://schemas.microsoft.com/office/drawing/2014/main" id="{AE4004B7-C333-4EC5-A015-B32AB28124CF}"/>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399" name="Freeform 42">
                  <a:extLst>
                    <a:ext uri="{FF2B5EF4-FFF2-40B4-BE49-F238E27FC236}">
                      <a16:creationId xmlns:a16="http://schemas.microsoft.com/office/drawing/2014/main" id="{65732DCC-FE48-45B0-95CE-384F30D73F8C}"/>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27" name="Group 226">
              <a:extLst>
                <a:ext uri="{FF2B5EF4-FFF2-40B4-BE49-F238E27FC236}">
                  <a16:creationId xmlns:a16="http://schemas.microsoft.com/office/drawing/2014/main" id="{83961407-B272-401D-A9A2-4AF193809F9D}"/>
                </a:ext>
              </a:extLst>
            </p:cNvPr>
            <p:cNvGrpSpPr/>
            <p:nvPr/>
          </p:nvGrpSpPr>
          <p:grpSpPr>
            <a:xfrm>
              <a:off x="1660167" y="1514887"/>
              <a:ext cx="790575" cy="790575"/>
              <a:chOff x="3502262" y="3110998"/>
              <a:chExt cx="790575" cy="790575"/>
            </a:xfrm>
          </p:grpSpPr>
          <p:sp>
            <p:nvSpPr>
              <p:cNvPr id="228" name="Rectangle 227">
                <a:extLst>
                  <a:ext uri="{FF2B5EF4-FFF2-40B4-BE49-F238E27FC236}">
                    <a16:creationId xmlns:a16="http://schemas.microsoft.com/office/drawing/2014/main" id="{916E48F8-3E68-48EE-AC35-42CF338BB8FC}"/>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29" name="Group 228">
                <a:extLst>
                  <a:ext uri="{FF2B5EF4-FFF2-40B4-BE49-F238E27FC236}">
                    <a16:creationId xmlns:a16="http://schemas.microsoft.com/office/drawing/2014/main" id="{B25B558D-0F95-4D9D-9906-3DF483D17C27}"/>
                  </a:ext>
                </a:extLst>
              </p:cNvPr>
              <p:cNvGrpSpPr/>
              <p:nvPr/>
            </p:nvGrpSpPr>
            <p:grpSpPr>
              <a:xfrm>
                <a:off x="3693974" y="3242012"/>
                <a:ext cx="325011" cy="298656"/>
                <a:chOff x="8966201" y="5446713"/>
                <a:chExt cx="541338" cy="511175"/>
              </a:xfrm>
            </p:grpSpPr>
            <p:sp>
              <p:nvSpPr>
                <p:cNvPr id="230" name="Freeform 115">
                  <a:extLst>
                    <a:ext uri="{FF2B5EF4-FFF2-40B4-BE49-F238E27FC236}">
                      <a16:creationId xmlns:a16="http://schemas.microsoft.com/office/drawing/2014/main" id="{C6D7E542-5D94-4EAE-AB1B-BE1A17EF3FFF}"/>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1" name="Oval 116">
                  <a:extLst>
                    <a:ext uri="{FF2B5EF4-FFF2-40B4-BE49-F238E27FC236}">
                      <a16:creationId xmlns:a16="http://schemas.microsoft.com/office/drawing/2014/main" id="{21E7CF9D-D862-45A1-89CF-D890A04B2A3B}"/>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2" name="Oval 117">
                  <a:extLst>
                    <a:ext uri="{FF2B5EF4-FFF2-40B4-BE49-F238E27FC236}">
                      <a16:creationId xmlns:a16="http://schemas.microsoft.com/office/drawing/2014/main" id="{C28AA963-10FB-4192-9309-890AEEB8145A}"/>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118">
                  <a:extLst>
                    <a:ext uri="{FF2B5EF4-FFF2-40B4-BE49-F238E27FC236}">
                      <a16:creationId xmlns:a16="http://schemas.microsoft.com/office/drawing/2014/main" id="{F1A92CE3-4D51-4EDC-9213-E0DDFEFCAAE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119">
                  <a:extLst>
                    <a:ext uri="{FF2B5EF4-FFF2-40B4-BE49-F238E27FC236}">
                      <a16:creationId xmlns:a16="http://schemas.microsoft.com/office/drawing/2014/main" id="{04FBD897-C9A7-481A-A0DD-B3F9019D2259}"/>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120">
                  <a:extLst>
                    <a:ext uri="{FF2B5EF4-FFF2-40B4-BE49-F238E27FC236}">
                      <a16:creationId xmlns:a16="http://schemas.microsoft.com/office/drawing/2014/main" id="{76E25436-456B-4913-AE84-096900A2A572}"/>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121">
                  <a:extLst>
                    <a:ext uri="{FF2B5EF4-FFF2-40B4-BE49-F238E27FC236}">
                      <a16:creationId xmlns:a16="http://schemas.microsoft.com/office/drawing/2014/main" id="{2AD90EC8-C1AF-4A6D-BA17-47AF91932C0C}"/>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 name="Group 6">
            <a:extLst>
              <a:ext uri="{FF2B5EF4-FFF2-40B4-BE49-F238E27FC236}">
                <a16:creationId xmlns:a16="http://schemas.microsoft.com/office/drawing/2014/main" id="{1D3C0525-601D-4981-A5B1-3727B5312863}"/>
              </a:ext>
            </a:extLst>
          </p:cNvPr>
          <p:cNvGrpSpPr/>
          <p:nvPr/>
        </p:nvGrpSpPr>
        <p:grpSpPr>
          <a:xfrm>
            <a:off x="4851164" y="1514887"/>
            <a:ext cx="3553716" cy="790575"/>
            <a:chOff x="4851164" y="1514887"/>
            <a:chExt cx="3553716" cy="790575"/>
          </a:xfrm>
        </p:grpSpPr>
        <p:grpSp>
          <p:nvGrpSpPr>
            <p:cNvPr id="416" name="Group 415">
              <a:extLst>
                <a:ext uri="{FF2B5EF4-FFF2-40B4-BE49-F238E27FC236}">
                  <a16:creationId xmlns:a16="http://schemas.microsoft.com/office/drawing/2014/main" id="{B7F1DAE0-F007-492F-89E7-D661E2D2BBE1}"/>
                </a:ext>
              </a:extLst>
            </p:cNvPr>
            <p:cNvGrpSpPr/>
            <p:nvPr/>
          </p:nvGrpSpPr>
          <p:grpSpPr>
            <a:xfrm>
              <a:off x="7614305" y="1514887"/>
              <a:ext cx="790575" cy="790575"/>
              <a:chOff x="1858327" y="1485899"/>
              <a:chExt cx="790575" cy="790575"/>
            </a:xfrm>
          </p:grpSpPr>
          <p:sp>
            <p:nvSpPr>
              <p:cNvPr id="436" name="Rectangle 435">
                <a:extLst>
                  <a:ext uri="{FF2B5EF4-FFF2-40B4-BE49-F238E27FC236}">
                    <a16:creationId xmlns:a16="http://schemas.microsoft.com/office/drawing/2014/main" id="{7CDFDED6-E27F-4D4A-911F-45CC0CC64BC1}"/>
                  </a:ext>
                </a:extLst>
              </p:cNvPr>
              <p:cNvSpPr/>
              <p:nvPr/>
            </p:nvSpPr>
            <p:spPr>
              <a:xfrm>
                <a:off x="1858327" y="1485899"/>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437" name="Group 436">
                <a:extLst>
                  <a:ext uri="{FF2B5EF4-FFF2-40B4-BE49-F238E27FC236}">
                    <a16:creationId xmlns:a16="http://schemas.microsoft.com/office/drawing/2014/main" id="{EF655B2D-5822-48AB-90A8-A0BCBF16F7FD}"/>
                  </a:ext>
                </a:extLst>
              </p:cNvPr>
              <p:cNvGrpSpPr/>
              <p:nvPr/>
            </p:nvGrpSpPr>
            <p:grpSpPr>
              <a:xfrm>
                <a:off x="2080766" y="1616067"/>
                <a:ext cx="362526" cy="314336"/>
                <a:chOff x="2843213" y="1247775"/>
                <a:chExt cx="525463" cy="455613"/>
              </a:xfrm>
            </p:grpSpPr>
            <p:sp>
              <p:nvSpPr>
                <p:cNvPr id="438" name="Freeform 109">
                  <a:extLst>
                    <a:ext uri="{FF2B5EF4-FFF2-40B4-BE49-F238E27FC236}">
                      <a16:creationId xmlns:a16="http://schemas.microsoft.com/office/drawing/2014/main" id="{FFD5D387-F570-4017-9350-DB7ACCEC4422}"/>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9" name="Freeform 110">
                  <a:extLst>
                    <a:ext uri="{FF2B5EF4-FFF2-40B4-BE49-F238E27FC236}">
                      <a16:creationId xmlns:a16="http://schemas.microsoft.com/office/drawing/2014/main" id="{37A72952-1D4A-458C-AA5B-E85FF0D58EBA}"/>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17" name="Group 416">
              <a:extLst>
                <a:ext uri="{FF2B5EF4-FFF2-40B4-BE49-F238E27FC236}">
                  <a16:creationId xmlns:a16="http://schemas.microsoft.com/office/drawing/2014/main" id="{C3294499-06AF-492E-A531-A05697941FB2}"/>
                </a:ext>
              </a:extLst>
            </p:cNvPr>
            <p:cNvGrpSpPr/>
            <p:nvPr/>
          </p:nvGrpSpPr>
          <p:grpSpPr>
            <a:xfrm>
              <a:off x="4851164" y="1514887"/>
              <a:ext cx="790575" cy="790575"/>
              <a:chOff x="790575" y="1485900"/>
              <a:chExt cx="790575" cy="790575"/>
            </a:xfrm>
          </p:grpSpPr>
          <p:sp>
            <p:nvSpPr>
              <p:cNvPr id="425" name="Rectangle 424">
                <a:extLst>
                  <a:ext uri="{FF2B5EF4-FFF2-40B4-BE49-F238E27FC236}">
                    <a16:creationId xmlns:a16="http://schemas.microsoft.com/office/drawing/2014/main" id="{6ADA9950-3A74-45B0-BE8B-FF60F75BCC7B}"/>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26" name="Group 30">
                <a:extLst>
                  <a:ext uri="{FF2B5EF4-FFF2-40B4-BE49-F238E27FC236}">
                    <a16:creationId xmlns:a16="http://schemas.microsoft.com/office/drawing/2014/main" id="{8C86C25A-30B3-4F20-9B5C-55744BEBE5A4}"/>
                  </a:ext>
                </a:extLst>
              </p:cNvPr>
              <p:cNvGrpSpPr>
                <a:grpSpLocks noChangeAspect="1"/>
              </p:cNvGrpSpPr>
              <p:nvPr/>
            </p:nvGrpSpPr>
            <p:grpSpPr bwMode="auto">
              <a:xfrm>
                <a:off x="1023637" y="1585968"/>
                <a:ext cx="324450" cy="318734"/>
                <a:chOff x="5449" y="2282"/>
                <a:chExt cx="454" cy="446"/>
              </a:xfrm>
            </p:grpSpPr>
            <p:sp>
              <p:nvSpPr>
                <p:cNvPr id="427" name="Oval 31">
                  <a:extLst>
                    <a:ext uri="{FF2B5EF4-FFF2-40B4-BE49-F238E27FC236}">
                      <a16:creationId xmlns:a16="http://schemas.microsoft.com/office/drawing/2014/main" id="{A188625F-9175-43B4-AF3A-5FC9E2D9BC3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8" name="Freeform 33">
                  <a:extLst>
                    <a:ext uri="{FF2B5EF4-FFF2-40B4-BE49-F238E27FC236}">
                      <a16:creationId xmlns:a16="http://schemas.microsoft.com/office/drawing/2014/main" id="{B95B16FB-1A91-49C9-AF46-CD7790739695}"/>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29" name="Oval 34">
                  <a:extLst>
                    <a:ext uri="{FF2B5EF4-FFF2-40B4-BE49-F238E27FC236}">
                      <a16:creationId xmlns:a16="http://schemas.microsoft.com/office/drawing/2014/main" id="{22B8F25A-092C-4AAD-9A39-4DFEEF5DA7E8}"/>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0" name="Freeform 36">
                  <a:extLst>
                    <a:ext uri="{FF2B5EF4-FFF2-40B4-BE49-F238E27FC236}">
                      <a16:creationId xmlns:a16="http://schemas.microsoft.com/office/drawing/2014/main" id="{D3317182-1D8C-44DD-9386-AAF7052170E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1" name="Oval 37">
                  <a:extLst>
                    <a:ext uri="{FF2B5EF4-FFF2-40B4-BE49-F238E27FC236}">
                      <a16:creationId xmlns:a16="http://schemas.microsoft.com/office/drawing/2014/main" id="{84334EBB-A983-4C4B-8370-86E2A35504A0}"/>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2" name="Freeform 39">
                  <a:extLst>
                    <a:ext uri="{FF2B5EF4-FFF2-40B4-BE49-F238E27FC236}">
                      <a16:creationId xmlns:a16="http://schemas.microsoft.com/office/drawing/2014/main" id="{BB88BB09-727B-4B67-B277-BB4694B31231}"/>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33" name="Freeform 40">
                  <a:extLst>
                    <a:ext uri="{FF2B5EF4-FFF2-40B4-BE49-F238E27FC236}">
                      <a16:creationId xmlns:a16="http://schemas.microsoft.com/office/drawing/2014/main" id="{874047A0-D5BB-4390-B0D1-D0230FE30B28}"/>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4" name="Freeform 41">
                  <a:extLst>
                    <a:ext uri="{FF2B5EF4-FFF2-40B4-BE49-F238E27FC236}">
                      <a16:creationId xmlns:a16="http://schemas.microsoft.com/office/drawing/2014/main" id="{E2567A8C-A36C-4727-AEE1-E35510297FF4}"/>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35" name="Freeform 42">
                  <a:extLst>
                    <a:ext uri="{FF2B5EF4-FFF2-40B4-BE49-F238E27FC236}">
                      <a16:creationId xmlns:a16="http://schemas.microsoft.com/office/drawing/2014/main" id="{B7EDCAA8-B04A-4EB4-8B02-ED42283263AA}"/>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237" name="Group 236">
              <a:extLst>
                <a:ext uri="{FF2B5EF4-FFF2-40B4-BE49-F238E27FC236}">
                  <a16:creationId xmlns:a16="http://schemas.microsoft.com/office/drawing/2014/main" id="{AF7F2B73-0A76-4901-BB21-1ECCA6A38A3F}"/>
                </a:ext>
              </a:extLst>
            </p:cNvPr>
            <p:cNvGrpSpPr/>
            <p:nvPr/>
          </p:nvGrpSpPr>
          <p:grpSpPr>
            <a:xfrm>
              <a:off x="6693258" y="1514887"/>
              <a:ext cx="790575" cy="790575"/>
              <a:chOff x="3502262" y="3110998"/>
              <a:chExt cx="790575" cy="790575"/>
            </a:xfrm>
          </p:grpSpPr>
          <p:sp>
            <p:nvSpPr>
              <p:cNvPr id="238" name="Rectangle 237">
                <a:extLst>
                  <a:ext uri="{FF2B5EF4-FFF2-40B4-BE49-F238E27FC236}">
                    <a16:creationId xmlns:a16="http://schemas.microsoft.com/office/drawing/2014/main" id="{580DB7D6-157A-471C-9441-DEB09A387175}"/>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 Cart</a:t>
                </a:r>
              </a:p>
            </p:txBody>
          </p:sp>
          <p:grpSp>
            <p:nvGrpSpPr>
              <p:cNvPr id="239" name="Group 238">
                <a:extLst>
                  <a:ext uri="{FF2B5EF4-FFF2-40B4-BE49-F238E27FC236}">
                    <a16:creationId xmlns:a16="http://schemas.microsoft.com/office/drawing/2014/main" id="{4855784B-DD5B-48FA-863C-A5B7F9E57F5B}"/>
                  </a:ext>
                </a:extLst>
              </p:cNvPr>
              <p:cNvGrpSpPr/>
              <p:nvPr/>
            </p:nvGrpSpPr>
            <p:grpSpPr>
              <a:xfrm>
                <a:off x="3693974" y="3242012"/>
                <a:ext cx="325011" cy="298656"/>
                <a:chOff x="8966201" y="5446713"/>
                <a:chExt cx="541338" cy="511175"/>
              </a:xfrm>
            </p:grpSpPr>
            <p:sp>
              <p:nvSpPr>
                <p:cNvPr id="240" name="Freeform 115">
                  <a:extLst>
                    <a:ext uri="{FF2B5EF4-FFF2-40B4-BE49-F238E27FC236}">
                      <a16:creationId xmlns:a16="http://schemas.microsoft.com/office/drawing/2014/main" id="{6FD9F5E1-5968-4238-BCC4-E7DA92703754}"/>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Oval 116">
                  <a:extLst>
                    <a:ext uri="{FF2B5EF4-FFF2-40B4-BE49-F238E27FC236}">
                      <a16:creationId xmlns:a16="http://schemas.microsoft.com/office/drawing/2014/main" id="{FD801BDD-A581-4AFE-B802-79A733C71692}"/>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Oval 117">
                  <a:extLst>
                    <a:ext uri="{FF2B5EF4-FFF2-40B4-BE49-F238E27FC236}">
                      <a16:creationId xmlns:a16="http://schemas.microsoft.com/office/drawing/2014/main" id="{B854A64B-CF52-43EB-A646-465A087F1B14}"/>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118">
                  <a:extLst>
                    <a:ext uri="{FF2B5EF4-FFF2-40B4-BE49-F238E27FC236}">
                      <a16:creationId xmlns:a16="http://schemas.microsoft.com/office/drawing/2014/main" id="{03B50D54-3F20-4F65-A7C0-4E0E22482B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4" name="Line 119">
                  <a:extLst>
                    <a:ext uri="{FF2B5EF4-FFF2-40B4-BE49-F238E27FC236}">
                      <a16:creationId xmlns:a16="http://schemas.microsoft.com/office/drawing/2014/main" id="{B907FE1D-EA64-42C7-A663-8E2181CD74F1}"/>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120">
                  <a:extLst>
                    <a:ext uri="{FF2B5EF4-FFF2-40B4-BE49-F238E27FC236}">
                      <a16:creationId xmlns:a16="http://schemas.microsoft.com/office/drawing/2014/main" id="{EA7A955C-0F51-4A5C-86E3-1EBE33FC0FC9}"/>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121">
                  <a:extLst>
                    <a:ext uri="{FF2B5EF4-FFF2-40B4-BE49-F238E27FC236}">
                      <a16:creationId xmlns:a16="http://schemas.microsoft.com/office/drawing/2014/main" id="{7B976A56-6062-4DF0-B97B-ECCDB424731E}"/>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47" name="Group 246">
              <a:extLst>
                <a:ext uri="{FF2B5EF4-FFF2-40B4-BE49-F238E27FC236}">
                  <a16:creationId xmlns:a16="http://schemas.microsoft.com/office/drawing/2014/main" id="{1C227349-24AB-4A67-9B4F-B7EE59791C12}"/>
                </a:ext>
              </a:extLst>
            </p:cNvPr>
            <p:cNvGrpSpPr/>
            <p:nvPr/>
          </p:nvGrpSpPr>
          <p:grpSpPr>
            <a:xfrm>
              <a:off x="5772211" y="1514887"/>
              <a:ext cx="790575" cy="790575"/>
              <a:chOff x="3502262" y="3110998"/>
              <a:chExt cx="790575" cy="790575"/>
            </a:xfrm>
          </p:grpSpPr>
          <p:sp>
            <p:nvSpPr>
              <p:cNvPr id="248" name="Rectangle 247">
                <a:extLst>
                  <a:ext uri="{FF2B5EF4-FFF2-40B4-BE49-F238E27FC236}">
                    <a16:creationId xmlns:a16="http://schemas.microsoft.com/office/drawing/2014/main" id="{420DA6D8-EBCB-4D3D-9438-B0B9E2481592}"/>
                  </a:ext>
                </a:extLst>
              </p:cNvPr>
              <p:cNvSpPr/>
              <p:nvPr/>
            </p:nvSpPr>
            <p:spPr>
              <a:xfrm>
                <a:off x="3502262" y="3110998"/>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105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49" name="Group 248">
                <a:extLst>
                  <a:ext uri="{FF2B5EF4-FFF2-40B4-BE49-F238E27FC236}">
                    <a16:creationId xmlns:a16="http://schemas.microsoft.com/office/drawing/2014/main" id="{B3742FBE-80A0-42A9-8E40-A819D735D865}"/>
                  </a:ext>
                </a:extLst>
              </p:cNvPr>
              <p:cNvGrpSpPr/>
              <p:nvPr/>
            </p:nvGrpSpPr>
            <p:grpSpPr>
              <a:xfrm>
                <a:off x="3693974" y="3242012"/>
                <a:ext cx="325011" cy="298656"/>
                <a:chOff x="8966201" y="5446713"/>
                <a:chExt cx="541338" cy="511175"/>
              </a:xfrm>
            </p:grpSpPr>
            <p:sp>
              <p:nvSpPr>
                <p:cNvPr id="250" name="Freeform 115">
                  <a:extLst>
                    <a:ext uri="{FF2B5EF4-FFF2-40B4-BE49-F238E27FC236}">
                      <a16:creationId xmlns:a16="http://schemas.microsoft.com/office/drawing/2014/main" id="{A32C1DB0-17DF-4FA3-96C4-F7576EE70197}"/>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Oval 116">
                  <a:extLst>
                    <a:ext uri="{FF2B5EF4-FFF2-40B4-BE49-F238E27FC236}">
                      <a16:creationId xmlns:a16="http://schemas.microsoft.com/office/drawing/2014/main" id="{530773EB-089B-4E19-B31A-A7C954E54B55}"/>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Oval 117">
                  <a:extLst>
                    <a:ext uri="{FF2B5EF4-FFF2-40B4-BE49-F238E27FC236}">
                      <a16:creationId xmlns:a16="http://schemas.microsoft.com/office/drawing/2014/main" id="{F01CD8B7-ADF8-4411-B861-4C0A3A4E5277}"/>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Line 118">
                  <a:extLst>
                    <a:ext uri="{FF2B5EF4-FFF2-40B4-BE49-F238E27FC236}">
                      <a16:creationId xmlns:a16="http://schemas.microsoft.com/office/drawing/2014/main" id="{B3245B55-985E-48DA-8338-C71ADB050185}"/>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4" name="Line 119">
                  <a:extLst>
                    <a:ext uri="{FF2B5EF4-FFF2-40B4-BE49-F238E27FC236}">
                      <a16:creationId xmlns:a16="http://schemas.microsoft.com/office/drawing/2014/main" id="{EB8B1AF4-21E5-47F8-8E80-4D0BEDED79E3}"/>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5" name="Freeform 120">
                  <a:extLst>
                    <a:ext uri="{FF2B5EF4-FFF2-40B4-BE49-F238E27FC236}">
                      <a16:creationId xmlns:a16="http://schemas.microsoft.com/office/drawing/2014/main" id="{79057209-3F97-4BBB-A12C-271AC131BE97}"/>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6" name="Line 121">
                  <a:extLst>
                    <a:ext uri="{FF2B5EF4-FFF2-40B4-BE49-F238E27FC236}">
                      <a16:creationId xmlns:a16="http://schemas.microsoft.com/office/drawing/2014/main" id="{CDBD0040-6640-4857-A03B-AF2E03CF089A}"/>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8" name="Group 7">
            <a:extLst>
              <a:ext uri="{FF2B5EF4-FFF2-40B4-BE49-F238E27FC236}">
                <a16:creationId xmlns:a16="http://schemas.microsoft.com/office/drawing/2014/main" id="{71BF2223-A2A8-4299-A614-7FEFF3E264A0}"/>
              </a:ext>
            </a:extLst>
          </p:cNvPr>
          <p:cNvGrpSpPr/>
          <p:nvPr/>
        </p:nvGrpSpPr>
        <p:grpSpPr>
          <a:xfrm>
            <a:off x="4851164" y="3110998"/>
            <a:ext cx="3553716" cy="790575"/>
            <a:chOff x="4851164" y="3110998"/>
            <a:chExt cx="3553716" cy="790575"/>
          </a:xfrm>
        </p:grpSpPr>
        <p:grpSp>
          <p:nvGrpSpPr>
            <p:cNvPr id="486" name="Group 485">
              <a:extLst>
                <a:ext uri="{FF2B5EF4-FFF2-40B4-BE49-F238E27FC236}">
                  <a16:creationId xmlns:a16="http://schemas.microsoft.com/office/drawing/2014/main" id="{9143AD28-7BCD-4FC1-B1F5-DA7775703965}"/>
                </a:ext>
              </a:extLst>
            </p:cNvPr>
            <p:cNvGrpSpPr/>
            <p:nvPr/>
          </p:nvGrpSpPr>
          <p:grpSpPr>
            <a:xfrm>
              <a:off x="6693258" y="3110998"/>
              <a:ext cx="790575" cy="790575"/>
              <a:chOff x="6693258" y="2994497"/>
              <a:chExt cx="790575" cy="790575"/>
            </a:xfrm>
          </p:grpSpPr>
          <p:sp>
            <p:nvSpPr>
              <p:cNvPr id="516" name="Rectangle 515">
                <a:extLst>
                  <a:ext uri="{FF2B5EF4-FFF2-40B4-BE49-F238E27FC236}">
                    <a16:creationId xmlns:a16="http://schemas.microsoft.com/office/drawing/2014/main" id="{BD28D7E6-9448-4CE3-A341-C6286DBA94A3}"/>
                  </a:ext>
                </a:extLst>
              </p:cNvPr>
              <p:cNvSpPr/>
              <p:nvPr/>
            </p:nvSpPr>
            <p:spPr>
              <a:xfrm>
                <a:off x="6693258"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7" name="Group 516">
                <a:extLst>
                  <a:ext uri="{FF2B5EF4-FFF2-40B4-BE49-F238E27FC236}">
                    <a16:creationId xmlns:a16="http://schemas.microsoft.com/office/drawing/2014/main" id="{B7537355-C0C7-4856-B3EB-0D8A22BE3F9D}"/>
                  </a:ext>
                </a:extLst>
              </p:cNvPr>
              <p:cNvGrpSpPr/>
              <p:nvPr/>
            </p:nvGrpSpPr>
            <p:grpSpPr>
              <a:xfrm>
                <a:off x="6915697" y="3124665"/>
                <a:ext cx="362526" cy="314336"/>
                <a:chOff x="2843213" y="1247775"/>
                <a:chExt cx="525463" cy="455613"/>
              </a:xfrm>
            </p:grpSpPr>
            <p:sp>
              <p:nvSpPr>
                <p:cNvPr id="518" name="Freeform 109">
                  <a:extLst>
                    <a:ext uri="{FF2B5EF4-FFF2-40B4-BE49-F238E27FC236}">
                      <a16:creationId xmlns:a16="http://schemas.microsoft.com/office/drawing/2014/main" id="{A4BEB892-E7C0-4301-86D0-EBFDD4AA1828}"/>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9" name="Freeform 110">
                  <a:extLst>
                    <a:ext uri="{FF2B5EF4-FFF2-40B4-BE49-F238E27FC236}">
                      <a16:creationId xmlns:a16="http://schemas.microsoft.com/office/drawing/2014/main" id="{2F5B025A-FAC5-4EB4-A223-4AF35A938CC6}"/>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7" name="Group 486">
              <a:extLst>
                <a:ext uri="{FF2B5EF4-FFF2-40B4-BE49-F238E27FC236}">
                  <a16:creationId xmlns:a16="http://schemas.microsoft.com/office/drawing/2014/main" id="{CC278600-CA5A-4A5E-BCEF-37538A3005EF}"/>
                </a:ext>
              </a:extLst>
            </p:cNvPr>
            <p:cNvGrpSpPr/>
            <p:nvPr/>
          </p:nvGrpSpPr>
          <p:grpSpPr>
            <a:xfrm>
              <a:off x="7614305" y="3110998"/>
              <a:ext cx="790575" cy="790575"/>
              <a:chOff x="7614305" y="2994497"/>
              <a:chExt cx="790575" cy="790575"/>
            </a:xfrm>
          </p:grpSpPr>
          <p:sp>
            <p:nvSpPr>
              <p:cNvPr id="512" name="Rectangle 511">
                <a:extLst>
                  <a:ext uri="{FF2B5EF4-FFF2-40B4-BE49-F238E27FC236}">
                    <a16:creationId xmlns:a16="http://schemas.microsoft.com/office/drawing/2014/main" id="{3EA73D8D-ACD7-46F2-A3C5-AACC7FB66DE2}"/>
                  </a:ext>
                </a:extLst>
              </p:cNvPr>
              <p:cNvSpPr/>
              <p:nvPr/>
            </p:nvSpPr>
            <p:spPr>
              <a:xfrm>
                <a:off x="7614305" y="2994497"/>
                <a:ext cx="790575" cy="790575"/>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grpSp>
            <p:nvGrpSpPr>
              <p:cNvPr id="513" name="Group 512">
                <a:extLst>
                  <a:ext uri="{FF2B5EF4-FFF2-40B4-BE49-F238E27FC236}">
                    <a16:creationId xmlns:a16="http://schemas.microsoft.com/office/drawing/2014/main" id="{F517D0E1-4123-49D4-B831-827B2D41FA75}"/>
                  </a:ext>
                </a:extLst>
              </p:cNvPr>
              <p:cNvGrpSpPr/>
              <p:nvPr/>
            </p:nvGrpSpPr>
            <p:grpSpPr>
              <a:xfrm>
                <a:off x="7836744" y="3124665"/>
                <a:ext cx="362526" cy="314336"/>
                <a:chOff x="2843213" y="1247775"/>
                <a:chExt cx="525463" cy="455613"/>
              </a:xfrm>
            </p:grpSpPr>
            <p:sp>
              <p:nvSpPr>
                <p:cNvPr id="514" name="Freeform 109">
                  <a:extLst>
                    <a:ext uri="{FF2B5EF4-FFF2-40B4-BE49-F238E27FC236}">
                      <a16:creationId xmlns:a16="http://schemas.microsoft.com/office/drawing/2014/main" id="{577D1F7B-F6CD-4C9C-819C-A47F3AE8FCFC}"/>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15" name="Freeform 110">
                  <a:extLst>
                    <a:ext uri="{FF2B5EF4-FFF2-40B4-BE49-F238E27FC236}">
                      <a16:creationId xmlns:a16="http://schemas.microsoft.com/office/drawing/2014/main" id="{783CF369-AF74-4D5C-83D1-DA9C7DDCCFA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grpSp>
        </p:grpSp>
        <p:grpSp>
          <p:nvGrpSpPr>
            <p:cNvPr id="488" name="Group 487">
              <a:extLst>
                <a:ext uri="{FF2B5EF4-FFF2-40B4-BE49-F238E27FC236}">
                  <a16:creationId xmlns:a16="http://schemas.microsoft.com/office/drawing/2014/main" id="{333D7AB1-6E13-47C4-9298-85032F40ABCD}"/>
                </a:ext>
              </a:extLst>
            </p:cNvPr>
            <p:cNvGrpSpPr/>
            <p:nvPr/>
          </p:nvGrpSpPr>
          <p:grpSpPr>
            <a:xfrm>
              <a:off x="4851164" y="3110998"/>
              <a:ext cx="790575" cy="790575"/>
              <a:chOff x="4851164" y="2994497"/>
              <a:chExt cx="790575" cy="790575"/>
            </a:xfrm>
          </p:grpSpPr>
          <p:sp>
            <p:nvSpPr>
              <p:cNvPr id="501" name="Rectangle 500">
                <a:extLst>
                  <a:ext uri="{FF2B5EF4-FFF2-40B4-BE49-F238E27FC236}">
                    <a16:creationId xmlns:a16="http://schemas.microsoft.com/office/drawing/2014/main" id="{10E44147-01B5-435B-B569-B2A432ACA57B}"/>
                  </a:ext>
                </a:extLst>
              </p:cNvPr>
              <p:cNvSpPr/>
              <p:nvPr/>
            </p:nvSpPr>
            <p:spPr>
              <a:xfrm>
                <a:off x="4851164" y="2994497"/>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502" name="Group 30">
                <a:extLst>
                  <a:ext uri="{FF2B5EF4-FFF2-40B4-BE49-F238E27FC236}">
                    <a16:creationId xmlns:a16="http://schemas.microsoft.com/office/drawing/2014/main" id="{35B4C439-CCF3-4C73-8A64-0BF49382D611}"/>
                  </a:ext>
                </a:extLst>
              </p:cNvPr>
              <p:cNvGrpSpPr>
                <a:grpSpLocks noChangeAspect="1"/>
              </p:cNvGrpSpPr>
              <p:nvPr/>
            </p:nvGrpSpPr>
            <p:grpSpPr bwMode="auto">
              <a:xfrm>
                <a:off x="5084226" y="3094565"/>
                <a:ext cx="324450" cy="318734"/>
                <a:chOff x="5449" y="2282"/>
                <a:chExt cx="454" cy="446"/>
              </a:xfrm>
            </p:grpSpPr>
            <p:sp>
              <p:nvSpPr>
                <p:cNvPr id="503" name="Oval 31">
                  <a:extLst>
                    <a:ext uri="{FF2B5EF4-FFF2-40B4-BE49-F238E27FC236}">
                      <a16:creationId xmlns:a16="http://schemas.microsoft.com/office/drawing/2014/main" id="{5C6751DE-4993-4724-A5C7-759B44A9AECE}"/>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4" name="Freeform 33">
                  <a:extLst>
                    <a:ext uri="{FF2B5EF4-FFF2-40B4-BE49-F238E27FC236}">
                      <a16:creationId xmlns:a16="http://schemas.microsoft.com/office/drawing/2014/main" id="{A2EE7989-835A-4B71-AF7C-ABD1C843E594}"/>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5" name="Oval 34">
                  <a:extLst>
                    <a:ext uri="{FF2B5EF4-FFF2-40B4-BE49-F238E27FC236}">
                      <a16:creationId xmlns:a16="http://schemas.microsoft.com/office/drawing/2014/main" id="{ADF1C248-D6B8-4066-ABF1-8F75EE0C323B}"/>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6" name="Freeform 36">
                  <a:extLst>
                    <a:ext uri="{FF2B5EF4-FFF2-40B4-BE49-F238E27FC236}">
                      <a16:creationId xmlns:a16="http://schemas.microsoft.com/office/drawing/2014/main" id="{ABE7D51D-7C18-4631-A3E8-42684CE0193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7" name="Oval 37">
                  <a:extLst>
                    <a:ext uri="{FF2B5EF4-FFF2-40B4-BE49-F238E27FC236}">
                      <a16:creationId xmlns:a16="http://schemas.microsoft.com/office/drawing/2014/main" id="{696A4CE4-4E83-4B14-81C0-EA009243DAAF}"/>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8" name="Freeform 39">
                  <a:extLst>
                    <a:ext uri="{FF2B5EF4-FFF2-40B4-BE49-F238E27FC236}">
                      <a16:creationId xmlns:a16="http://schemas.microsoft.com/office/drawing/2014/main" id="{BD38B684-0E8E-4182-8309-FFEFA3004FCE}"/>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09" name="Freeform 40">
                  <a:extLst>
                    <a:ext uri="{FF2B5EF4-FFF2-40B4-BE49-F238E27FC236}">
                      <a16:creationId xmlns:a16="http://schemas.microsoft.com/office/drawing/2014/main" id="{B3315F50-A5F0-4DA4-BF40-7D9BA69007AA}"/>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0" name="Freeform 41">
                  <a:extLst>
                    <a:ext uri="{FF2B5EF4-FFF2-40B4-BE49-F238E27FC236}">
                      <a16:creationId xmlns:a16="http://schemas.microsoft.com/office/drawing/2014/main" id="{E891F9AB-F693-4ECF-9864-7BDA0A0369F9}"/>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11" name="Freeform 42">
                  <a:extLst>
                    <a:ext uri="{FF2B5EF4-FFF2-40B4-BE49-F238E27FC236}">
                      <a16:creationId xmlns:a16="http://schemas.microsoft.com/office/drawing/2014/main" id="{24BE9AE9-B006-4802-A949-35430799D887}"/>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nvGrpSpPr>
            <p:cNvPr id="489" name="Group 488">
              <a:extLst>
                <a:ext uri="{FF2B5EF4-FFF2-40B4-BE49-F238E27FC236}">
                  <a16:creationId xmlns:a16="http://schemas.microsoft.com/office/drawing/2014/main" id="{526CFB6D-E1D7-49C3-A9E3-E254FDCF468F}"/>
                </a:ext>
              </a:extLst>
            </p:cNvPr>
            <p:cNvGrpSpPr/>
            <p:nvPr/>
          </p:nvGrpSpPr>
          <p:grpSpPr>
            <a:xfrm>
              <a:off x="5772211" y="3110998"/>
              <a:ext cx="790575" cy="790575"/>
              <a:chOff x="790575" y="1485900"/>
              <a:chExt cx="790575" cy="790575"/>
            </a:xfrm>
          </p:grpSpPr>
          <p:sp>
            <p:nvSpPr>
              <p:cNvPr id="490" name="Rectangle 489">
                <a:extLst>
                  <a:ext uri="{FF2B5EF4-FFF2-40B4-BE49-F238E27FC236}">
                    <a16:creationId xmlns:a16="http://schemas.microsoft.com/office/drawing/2014/main" id="{66C56E7B-D4E5-4C37-8681-C9926AA43270}"/>
                  </a:ext>
                </a:extLst>
              </p:cNvPr>
              <p:cNvSpPr/>
              <p:nvPr/>
            </p:nvSpPr>
            <p:spPr>
              <a:xfrm>
                <a:off x="790575" y="1485900"/>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491" name="Group 30">
                <a:extLst>
                  <a:ext uri="{FF2B5EF4-FFF2-40B4-BE49-F238E27FC236}">
                    <a16:creationId xmlns:a16="http://schemas.microsoft.com/office/drawing/2014/main" id="{F25794C7-A1AF-407C-8333-351018696393}"/>
                  </a:ext>
                </a:extLst>
              </p:cNvPr>
              <p:cNvGrpSpPr>
                <a:grpSpLocks noChangeAspect="1"/>
              </p:cNvGrpSpPr>
              <p:nvPr/>
            </p:nvGrpSpPr>
            <p:grpSpPr bwMode="auto">
              <a:xfrm>
                <a:off x="1023637" y="1585968"/>
                <a:ext cx="324450" cy="318734"/>
                <a:chOff x="5449" y="2282"/>
                <a:chExt cx="454" cy="446"/>
              </a:xfrm>
            </p:grpSpPr>
            <p:sp>
              <p:nvSpPr>
                <p:cNvPr id="492" name="Oval 31">
                  <a:extLst>
                    <a:ext uri="{FF2B5EF4-FFF2-40B4-BE49-F238E27FC236}">
                      <a16:creationId xmlns:a16="http://schemas.microsoft.com/office/drawing/2014/main" id="{E371F416-E2AE-4296-A7D2-E83BE7C57BE1}"/>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3" name="Freeform 33">
                  <a:extLst>
                    <a:ext uri="{FF2B5EF4-FFF2-40B4-BE49-F238E27FC236}">
                      <a16:creationId xmlns:a16="http://schemas.microsoft.com/office/drawing/2014/main" id="{B635E6AF-88A7-4924-B993-8F891ED0E1EB}"/>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4" name="Oval 34">
                  <a:extLst>
                    <a:ext uri="{FF2B5EF4-FFF2-40B4-BE49-F238E27FC236}">
                      <a16:creationId xmlns:a16="http://schemas.microsoft.com/office/drawing/2014/main" id="{9DC2F952-E8DC-4C2A-9A99-8803938A71F1}"/>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5" name="Freeform 36">
                  <a:extLst>
                    <a:ext uri="{FF2B5EF4-FFF2-40B4-BE49-F238E27FC236}">
                      <a16:creationId xmlns:a16="http://schemas.microsoft.com/office/drawing/2014/main" id="{F54D2F97-9FDF-4047-9E32-0EBA2CB0A8C7}"/>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6" name="Oval 37">
                  <a:extLst>
                    <a:ext uri="{FF2B5EF4-FFF2-40B4-BE49-F238E27FC236}">
                      <a16:creationId xmlns:a16="http://schemas.microsoft.com/office/drawing/2014/main" id="{6207AAB9-664C-4354-B9BA-11A877A9EDFC}"/>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7" name="Freeform 39">
                  <a:extLst>
                    <a:ext uri="{FF2B5EF4-FFF2-40B4-BE49-F238E27FC236}">
                      <a16:creationId xmlns:a16="http://schemas.microsoft.com/office/drawing/2014/main" id="{C8B8DDFC-D5C8-4D0B-8529-0DB8705779AD}"/>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498" name="Freeform 40">
                  <a:extLst>
                    <a:ext uri="{FF2B5EF4-FFF2-40B4-BE49-F238E27FC236}">
                      <a16:creationId xmlns:a16="http://schemas.microsoft.com/office/drawing/2014/main" id="{48176DD0-5BC0-4EF0-9A33-EB9FCE75FE9B}"/>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499" name="Freeform 41">
                  <a:extLst>
                    <a:ext uri="{FF2B5EF4-FFF2-40B4-BE49-F238E27FC236}">
                      <a16:creationId xmlns:a16="http://schemas.microsoft.com/office/drawing/2014/main" id="{01BCBA7D-69F5-4F1A-A895-2FA9859486FC}"/>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sp>
              <p:nvSpPr>
                <p:cNvPr id="500" name="Freeform 42">
                  <a:extLst>
                    <a:ext uri="{FF2B5EF4-FFF2-40B4-BE49-F238E27FC236}">
                      <a16:creationId xmlns:a16="http://schemas.microsoft.com/office/drawing/2014/main" id="{89BF823B-BAE9-4CEA-B052-3D9D558DC7B4}"/>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74746"/>
                    </a:solidFill>
                    <a:effectLst/>
                    <a:uLnTx/>
                    <a:uFillTx/>
                    <a:latin typeface="Arial"/>
                    <a:ea typeface="+mn-ea"/>
                    <a:cs typeface="+mn-cs"/>
                  </a:endParaRPr>
                </a:p>
              </p:txBody>
            </p:sp>
          </p:grpSp>
        </p:grpSp>
      </p:grpSp>
      <p:pic>
        <p:nvPicPr>
          <p:cNvPr id="162" name="Picture 16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2492" y="957396"/>
            <a:ext cx="491221" cy="559992"/>
          </a:xfrm>
          <a:prstGeom prst="rect">
            <a:avLst/>
          </a:prstGeom>
        </p:spPr>
      </p:pic>
      <p:sp>
        <p:nvSpPr>
          <p:cNvPr id="163" name="TextBox 37"/>
          <p:cNvSpPr txBox="1">
            <a:spLocks noChangeArrowheads="1"/>
          </p:cNvSpPr>
          <p:nvPr/>
        </p:nvSpPr>
        <p:spPr bwMode="auto">
          <a:xfrm>
            <a:off x="1043807" y="1028025"/>
            <a:ext cx="1169583"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PROD CLUSTER</a:t>
            </a:r>
          </a:p>
        </p:txBody>
      </p:sp>
      <p:pic>
        <p:nvPicPr>
          <p:cNvPr id="164" name="Picture 163"/>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41541" y="929037"/>
            <a:ext cx="491221" cy="559992"/>
          </a:xfrm>
          <a:prstGeom prst="rect">
            <a:avLst/>
          </a:prstGeom>
        </p:spPr>
      </p:pic>
      <p:sp>
        <p:nvSpPr>
          <p:cNvPr id="165" name="TextBox 37"/>
          <p:cNvSpPr txBox="1">
            <a:spLocks noChangeArrowheads="1"/>
          </p:cNvSpPr>
          <p:nvPr/>
        </p:nvSpPr>
        <p:spPr bwMode="auto">
          <a:xfrm>
            <a:off x="5202856" y="999666"/>
            <a:ext cx="135992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BETA CLUSTER</a:t>
            </a: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83124" y="2559746"/>
            <a:ext cx="491221" cy="559992"/>
          </a:xfrm>
          <a:prstGeom prst="rect">
            <a:avLst/>
          </a:prstGeom>
        </p:spPr>
      </p:pic>
      <p:sp>
        <p:nvSpPr>
          <p:cNvPr id="167" name="TextBox 37"/>
          <p:cNvSpPr txBox="1">
            <a:spLocks noChangeArrowheads="1"/>
          </p:cNvSpPr>
          <p:nvPr/>
        </p:nvSpPr>
        <p:spPr bwMode="auto">
          <a:xfrm>
            <a:off x="1044440" y="2630375"/>
            <a:ext cx="1168950"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DEV CLUSTER</a:t>
            </a:r>
          </a:p>
        </p:txBody>
      </p:sp>
      <p:pic>
        <p:nvPicPr>
          <p:cNvPr id="168" name="Picture 16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797534" y="2543972"/>
            <a:ext cx="491221" cy="559992"/>
          </a:xfrm>
          <a:prstGeom prst="rect">
            <a:avLst/>
          </a:prstGeom>
        </p:spPr>
      </p:pic>
      <p:sp>
        <p:nvSpPr>
          <p:cNvPr id="169" name="TextBox 37"/>
          <p:cNvSpPr txBox="1">
            <a:spLocks noChangeArrowheads="1"/>
          </p:cNvSpPr>
          <p:nvPr/>
        </p:nvSpPr>
        <p:spPr bwMode="auto">
          <a:xfrm>
            <a:off x="5158850" y="2614601"/>
            <a:ext cx="1130084"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QA CLUSTER</a:t>
            </a:r>
          </a:p>
        </p:txBody>
      </p:sp>
    </p:spTree>
    <p:extLst>
      <p:ext uri="{BB962C8B-B14F-4D97-AF65-F5344CB8AC3E}">
        <p14:creationId xmlns:p14="http://schemas.microsoft.com/office/powerpoint/2010/main" val="36639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3.58025E-6 L 5E-6 -0.02253 " pathEditMode="relative" rAng="0" ptsTypes="AA">
                                      <p:cBhvr>
                                        <p:cTn id="6" dur="800" fill="hold"/>
                                        <p:tgtEl>
                                          <p:spTgt spid="6"/>
                                        </p:tgtEl>
                                        <p:attrNameLst>
                                          <p:attrName>ppt_x</p:attrName>
                                          <p:attrName>ppt_y</p:attrName>
                                        </p:attrNameLst>
                                      </p:cBhvr>
                                      <p:rCtr x="0" y="-1142"/>
                                    </p:animMotion>
                                  </p:childTnLst>
                                </p:cTn>
                              </p:par>
                              <p:par>
                                <p:cTn id="7" presetID="10" presetClass="entr" presetSubtype="0" fill="hold" grpId="0" nodeType="withEffect">
                                  <p:stCondLst>
                                    <p:cond delay="10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par>
                                <p:cTn id="10" presetID="63" presetClass="path" presetSubtype="0" decel="100000" fill="hold" grpId="1" nodeType="withEffect">
                                  <p:stCondLst>
                                    <p:cond delay="0"/>
                                  </p:stCondLst>
                                  <p:childTnLst>
                                    <p:animMotion origin="layout" path="M -3.61111E-6 -1.35802E-6 L -3.61111E-6 -0.07592 " pathEditMode="relative" rAng="0" ptsTypes="AA">
                                      <p:cBhvr>
                                        <p:cTn id="11" dur="750" spd="-100000" fill="hold"/>
                                        <p:tgtEl>
                                          <p:spTgt spid="1028"/>
                                        </p:tgtEl>
                                        <p:attrNameLst>
                                          <p:attrName>ppt_x</p:attrName>
                                          <p:attrName>ppt_y</p:attrName>
                                        </p:attrNameLst>
                                      </p:cBhvr>
                                      <p:rCtr x="0" y="-3796"/>
                                    </p:animMotion>
                                  </p:childTnLst>
                                </p:cTn>
                              </p:par>
                              <p:par>
                                <p:cTn id="12" presetID="10" presetClass="entr" presetSubtype="0" fill="hold" grpId="0" nodeType="withEffect">
                                  <p:stCondLst>
                                    <p:cond delay="200"/>
                                  </p:stCondLst>
                                  <p:childTnLst>
                                    <p:set>
                                      <p:cBhvr>
                                        <p:cTn id="13" dur="1" fill="hold">
                                          <p:stCondLst>
                                            <p:cond delay="0"/>
                                          </p:stCondLst>
                                        </p:cTn>
                                        <p:tgtEl>
                                          <p:spTgt spid="258"/>
                                        </p:tgtEl>
                                        <p:attrNameLst>
                                          <p:attrName>style.visibility</p:attrName>
                                        </p:attrNameLst>
                                      </p:cBhvr>
                                      <p:to>
                                        <p:strVal val="visible"/>
                                      </p:to>
                                    </p:set>
                                    <p:animEffect transition="in" filter="fade">
                                      <p:cBhvr>
                                        <p:cTn id="14" dur="500"/>
                                        <p:tgtEl>
                                          <p:spTgt spid="258"/>
                                        </p:tgtEl>
                                      </p:cBhvr>
                                    </p:animEffect>
                                  </p:childTnLst>
                                </p:cTn>
                              </p:par>
                              <p:par>
                                <p:cTn id="15" presetID="63" presetClass="path" presetSubtype="0" decel="100000" fill="hold" grpId="1" nodeType="withEffect">
                                  <p:stCondLst>
                                    <p:cond delay="100"/>
                                  </p:stCondLst>
                                  <p:childTnLst>
                                    <p:animMotion origin="layout" path="M 3.61111E-6 -1.35802E-6 L 3.61111E-6 -0.07592 " pathEditMode="relative" rAng="0" ptsTypes="AA">
                                      <p:cBhvr>
                                        <p:cTn id="16" dur="750" spd="-100000" fill="hold"/>
                                        <p:tgtEl>
                                          <p:spTgt spid="258"/>
                                        </p:tgtEl>
                                        <p:attrNameLst>
                                          <p:attrName>ppt_x</p:attrName>
                                          <p:attrName>ppt_y</p:attrName>
                                        </p:attrNameLst>
                                      </p:cBhvr>
                                      <p:rCtr x="0" y="-3796"/>
                                    </p:animMotion>
                                  </p:childTnLst>
                                </p:cTn>
                              </p:par>
                              <p:par>
                                <p:cTn id="17" presetID="42" presetClass="path" presetSubtype="0" accel="50000" decel="50000" fill="hold" nodeType="withEffect">
                                  <p:stCondLst>
                                    <p:cond delay="100"/>
                                  </p:stCondLst>
                                  <p:childTnLst>
                                    <p:animMotion origin="layout" path="M 5E-6 3.58025E-6 L 5E-6 -0.02253 " pathEditMode="relative" rAng="0" ptsTypes="AA">
                                      <p:cBhvr>
                                        <p:cTn id="18" dur="800" fill="hold"/>
                                        <p:tgtEl>
                                          <p:spTgt spid="7"/>
                                        </p:tgtEl>
                                        <p:attrNameLst>
                                          <p:attrName>ppt_x</p:attrName>
                                          <p:attrName>ppt_y</p:attrName>
                                        </p:attrNameLst>
                                      </p:cBhvr>
                                      <p:rCtr x="0" y="-1142"/>
                                    </p:animMotion>
                                  </p:childTnLst>
                                </p:cTn>
                              </p:par>
                              <p:par>
                                <p:cTn id="19" presetID="42" presetClass="path" presetSubtype="0" accel="50000" decel="50000" fill="hold" nodeType="withEffect">
                                  <p:stCondLst>
                                    <p:cond delay="400"/>
                                  </p:stCondLst>
                                  <p:childTnLst>
                                    <p:animMotion origin="layout" path="M -3.61111E-6 -1.23457E-7 L -3.61111E-6 -0.02253 " pathEditMode="relative" rAng="0" ptsTypes="AA">
                                      <p:cBhvr>
                                        <p:cTn id="20" dur="800" fill="hold"/>
                                        <p:tgtEl>
                                          <p:spTgt spid="5"/>
                                        </p:tgtEl>
                                        <p:attrNameLst>
                                          <p:attrName>ppt_x</p:attrName>
                                          <p:attrName>ppt_y</p:attrName>
                                        </p:attrNameLst>
                                      </p:cBhvr>
                                      <p:rCtr x="0" y="-1142"/>
                                    </p:animMotion>
                                  </p:childTnLst>
                                </p:cTn>
                              </p:par>
                              <p:par>
                                <p:cTn id="21" presetID="10" presetClass="entr" presetSubtype="0" fill="hold" grpId="0" nodeType="withEffect">
                                  <p:stCondLst>
                                    <p:cond delay="50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500"/>
                                        <p:tgtEl>
                                          <p:spTgt spid="257"/>
                                        </p:tgtEl>
                                      </p:cBhvr>
                                    </p:animEffect>
                                  </p:childTnLst>
                                </p:cTn>
                              </p:par>
                              <p:par>
                                <p:cTn id="24" presetID="63" presetClass="path" presetSubtype="0" decel="100000" fill="hold" grpId="1" nodeType="withEffect">
                                  <p:stCondLst>
                                    <p:cond delay="400"/>
                                  </p:stCondLst>
                                  <p:childTnLst>
                                    <p:animMotion origin="layout" path="M -3.61111E-6 4.81481E-6 L -3.61111E-6 -0.07593 " pathEditMode="relative" rAng="0" ptsTypes="AA">
                                      <p:cBhvr>
                                        <p:cTn id="25" dur="750" spd="-100000" fill="hold"/>
                                        <p:tgtEl>
                                          <p:spTgt spid="257"/>
                                        </p:tgtEl>
                                        <p:attrNameLst>
                                          <p:attrName>ppt_x</p:attrName>
                                          <p:attrName>ppt_y</p:attrName>
                                        </p:attrNameLst>
                                      </p:cBhvr>
                                      <p:rCtr x="0" y="-3796"/>
                                    </p:animMotion>
                                  </p:childTnLst>
                                </p:cTn>
                              </p:par>
                              <p:par>
                                <p:cTn id="26" presetID="42" presetClass="path" presetSubtype="0" accel="50000" decel="50000" fill="hold" nodeType="withEffect">
                                  <p:stCondLst>
                                    <p:cond delay="700"/>
                                  </p:stCondLst>
                                  <p:childTnLst>
                                    <p:animMotion origin="layout" path="M 5E-6 3.58025E-6 L 5E-6 -0.02253 " pathEditMode="relative" rAng="0" ptsTypes="AA">
                                      <p:cBhvr>
                                        <p:cTn id="27" dur="800" fill="hold"/>
                                        <p:tgtEl>
                                          <p:spTgt spid="8"/>
                                        </p:tgtEl>
                                        <p:attrNameLst>
                                          <p:attrName>ppt_x</p:attrName>
                                          <p:attrName>ppt_y</p:attrName>
                                        </p:attrNameLst>
                                      </p:cBhvr>
                                      <p:rCtr x="0" y="-1142"/>
                                    </p:animMotion>
                                  </p:childTnLst>
                                </p:cTn>
                              </p:par>
                              <p:par>
                                <p:cTn id="28" presetID="10" presetClass="entr" presetSubtype="0" fill="hold" grpId="0" nodeType="withEffect">
                                  <p:stCondLst>
                                    <p:cond delay="80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500"/>
                                        <p:tgtEl>
                                          <p:spTgt spid="259"/>
                                        </p:tgtEl>
                                      </p:cBhvr>
                                    </p:animEffect>
                                  </p:childTnLst>
                                </p:cTn>
                              </p:par>
                              <p:par>
                                <p:cTn id="31" presetID="63" presetClass="path" presetSubtype="0" decel="100000" fill="hold" grpId="1" nodeType="withEffect">
                                  <p:stCondLst>
                                    <p:cond delay="700"/>
                                  </p:stCondLst>
                                  <p:childTnLst>
                                    <p:animMotion origin="layout" path="M 3.61111E-6 4.81481E-6 L 3.61111E-6 -0.07593 " pathEditMode="relative" rAng="0" ptsTypes="AA">
                                      <p:cBhvr>
                                        <p:cTn id="32" dur="750" spd="-100000" fill="hold"/>
                                        <p:tgtEl>
                                          <p:spTgt spid="25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animBg="1"/>
      <p:bldP spid="1028" grpId="1" animBg="1"/>
      <p:bldP spid="257" grpId="0" animBg="1"/>
      <p:bldP spid="257" grpId="1" animBg="1"/>
      <p:bldP spid="258" grpId="0" animBg="1"/>
      <p:bldP spid="258" grpId="1" animBg="1"/>
      <p:bldP spid="259" grpId="0" animBg="1"/>
      <p:bldP spid="25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5152644" y="1201013"/>
            <a:ext cx="3572256" cy="3085346"/>
          </a:xfrm>
          <a:prstGeom prst="roundRect">
            <a:avLst>
              <a:gd name="adj" fmla="val 0"/>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Pricing Dimensions</a:t>
            </a:r>
          </a:p>
        </p:txBody>
      </p:sp>
      <p:sp>
        <p:nvSpPr>
          <p:cNvPr id="3" name="Content Placeholder 2"/>
          <p:cNvSpPr>
            <a:spLocks noGrp="1"/>
          </p:cNvSpPr>
          <p:nvPr>
            <p:ph sz="quarter" idx="4294967295"/>
          </p:nvPr>
        </p:nvSpPr>
        <p:spPr>
          <a:xfrm>
            <a:off x="5312693" y="1410186"/>
            <a:ext cx="3571875" cy="2667000"/>
          </a:xfrm>
        </p:spPr>
        <p:txBody>
          <a:bodyPr>
            <a:noAutofit/>
          </a:bodyPr>
          <a:lstStyle/>
          <a:p>
            <a:pPr marL="0" indent="0">
              <a:buNone/>
            </a:pPr>
            <a:r>
              <a:rPr lang="en-US" sz="1250" dirty="0">
                <a:latin typeface="Consolas" panose="020B0609020204030204" pitchFamily="49" charset="0"/>
              </a:rPr>
              <a:t>{</a:t>
            </a:r>
          </a:p>
          <a:p>
            <a:pPr marL="0" indent="0">
              <a:buNone/>
            </a:pPr>
            <a:r>
              <a:rPr lang="en-US" sz="1250" b="1" dirty="0">
                <a:solidFill>
                  <a:schemeClr val="accent2"/>
                </a:solidFill>
                <a:latin typeface="Consolas" panose="020B0609020204030204" pitchFamily="49" charset="0"/>
              </a:rPr>
              <a:t>”</a:t>
            </a:r>
            <a:r>
              <a:rPr lang="en-US" sz="1250" b="1" dirty="0" err="1">
                <a:solidFill>
                  <a:schemeClr val="accent2"/>
                </a:solidFill>
                <a:latin typeface="Consolas" panose="020B0609020204030204" pitchFamily="49" charset="0"/>
              </a:rPr>
              <a:t>cpu</a:t>
            </a:r>
            <a:r>
              <a:rPr lang="en-US" sz="1250" b="1" dirty="0">
                <a:solidFill>
                  <a:schemeClr val="accent2"/>
                </a:solidFill>
                <a:latin typeface="Consolas" panose="020B0609020204030204" pitchFamily="49" charset="0"/>
              </a:rPr>
              <a:t>": “1 vCPU”,  </a:t>
            </a:r>
          </a:p>
          <a:p>
            <a:pPr marL="0" indent="0">
              <a:buNone/>
            </a:pPr>
            <a:r>
              <a:rPr lang="en-US" sz="1250" b="1" dirty="0">
                <a:solidFill>
                  <a:schemeClr val="accent2"/>
                </a:solidFill>
                <a:latin typeface="Consolas" panose="020B0609020204030204" pitchFamily="49" charset="0"/>
              </a:rPr>
              <a:t>”memory": “2 </a:t>
            </a:r>
            <a:r>
              <a:rPr lang="en-US" sz="1250" b="1" dirty="0" err="1">
                <a:solidFill>
                  <a:schemeClr val="accent2"/>
                </a:solidFill>
                <a:latin typeface="Consolas" panose="020B0609020204030204" pitchFamily="49" charset="0"/>
              </a:rPr>
              <a:t>gb</a:t>
            </a:r>
            <a:r>
              <a:rPr lang="en-US" sz="1250" b="1" dirty="0">
                <a:solidFill>
                  <a:schemeClr val="accent2"/>
                </a:solidFill>
                <a:latin typeface="Consolas" panose="020B0609020204030204" pitchFamily="49" charset="0"/>
              </a:rPr>
              <a:t>”,  </a:t>
            </a:r>
          </a:p>
          <a:p>
            <a:r>
              <a:rPr lang="en-US" sz="1250" b="1" dirty="0">
                <a:latin typeface="Consolas" panose="020B0609020204030204" pitchFamily="49" charset="0"/>
              </a:rPr>
              <a:t>"networkMode": ”AWSVPC",  </a:t>
            </a:r>
          </a:p>
          <a:p>
            <a:r>
              <a:rPr lang="en-US" sz="1250" b="1" dirty="0">
                <a:latin typeface="Consolas" panose="020B0609020204030204" pitchFamily="49" charset="0"/>
              </a:rPr>
              <a:t>"compatibilities": [”FARGATE", ”EC2"], </a:t>
            </a:r>
          </a:p>
          <a:p>
            <a:r>
              <a:rPr lang="en-US" sz="1250" dirty="0">
                <a:latin typeface="Consolas" panose="020B0609020204030204" pitchFamily="49" charset="0"/>
              </a:rPr>
              <a:t>"placementConstraints": [],  </a:t>
            </a:r>
          </a:p>
          <a:p>
            <a:pPr marL="0" indent="0">
              <a:buNone/>
            </a:pPr>
            <a:r>
              <a:rPr lang="en-US" sz="1250" dirty="0">
                <a:latin typeface="Consolas" panose="020B0609020204030204" pitchFamily="49" charset="0"/>
              </a:rPr>
              <a:t>  "containerDefinitions": [</a:t>
            </a:r>
          </a:p>
          <a:p>
            <a:pPr marL="0" indent="0">
              <a:buNone/>
            </a:pPr>
            <a:r>
              <a:rPr lang="en-US" sz="1250" dirty="0">
                <a:latin typeface="Consolas" panose="020B0609020204030204" pitchFamily="49" charset="0"/>
              </a:rPr>
              <a:t>    {</a:t>
            </a:r>
          </a:p>
          <a:p>
            <a:pPr marL="0" indent="0">
              <a:buNone/>
            </a:pPr>
            <a:endParaRPr lang="en-US" sz="1250" dirty="0">
              <a:latin typeface="Consolas" panose="020B0609020204030204" pitchFamily="49" charset="0"/>
            </a:endParaRPr>
          </a:p>
          <a:p>
            <a:pPr marL="0" indent="0">
              <a:buNone/>
            </a:pPr>
            <a:r>
              <a:rPr lang="en-US" sz="1250" dirty="0">
                <a:latin typeface="Consolas" panose="020B0609020204030204" pitchFamily="49" charset="0"/>
              </a:rPr>
              <a:t>&lt;snip&gt;</a:t>
            </a:r>
            <a:r>
              <a:rPr lang="is-IS" sz="1250" dirty="0">
                <a:latin typeface="Consolas" panose="020B0609020204030204" pitchFamily="49" charset="0"/>
              </a:rPr>
              <a:t>…....</a:t>
            </a:r>
            <a:endParaRPr lang="en-US" sz="1250" dirty="0">
              <a:latin typeface="Consolas" panose="020B0609020204030204" pitchFamily="49" charset="0"/>
            </a:endParaRPr>
          </a:p>
        </p:txBody>
      </p:sp>
      <p:grpSp>
        <p:nvGrpSpPr>
          <p:cNvPr id="11" name="Group 10">
            <a:extLst>
              <a:ext uri="{FF2B5EF4-FFF2-40B4-BE49-F238E27FC236}">
                <a16:creationId xmlns:a16="http://schemas.microsoft.com/office/drawing/2014/main" id="{B7B7311B-27F7-43DE-A0B5-4A0F36FB7E2A}"/>
              </a:ext>
            </a:extLst>
          </p:cNvPr>
          <p:cNvGrpSpPr/>
          <p:nvPr/>
        </p:nvGrpSpPr>
        <p:grpSpPr>
          <a:xfrm>
            <a:off x="360562" y="1571135"/>
            <a:ext cx="4502915" cy="2371351"/>
            <a:chOff x="327762" y="1387478"/>
            <a:chExt cx="5055015" cy="2329442"/>
          </a:xfrm>
        </p:grpSpPr>
        <p:sp>
          <p:nvSpPr>
            <p:cNvPr id="12" name="Rectangle 11">
              <a:extLst>
                <a:ext uri="{FF2B5EF4-FFF2-40B4-BE49-F238E27FC236}">
                  <a16:creationId xmlns:a16="http://schemas.microsoft.com/office/drawing/2014/main" id="{1F2AFA72-DB92-4BE6-9E90-B0BE6C33FD65}"/>
                </a:ext>
              </a:extLst>
            </p:cNvPr>
            <p:cNvSpPr/>
            <p:nvPr/>
          </p:nvSpPr>
          <p:spPr>
            <a:xfrm>
              <a:off x="359853" y="2799189"/>
              <a:ext cx="4920806" cy="661720"/>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Task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level resources </a:t>
              </a:r>
            </a:p>
            <a:p>
              <a:pPr marL="169863" lvl="1" indent="-169863">
                <a:spcAft>
                  <a:spcPts val="600"/>
                </a:spcAft>
                <a:buFont typeface="Arial" panose="020B0604020202020204" pitchFamily="34" charset="0"/>
                <a:buChar char="•"/>
              </a:pPr>
              <a:r>
                <a:rPr lang="en-US" sz="1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Configurable independently </a:t>
              </a:r>
              <a:r>
                <a:rPr lang="en-US" sz="1400"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(within a range)</a:t>
              </a:r>
            </a:p>
          </p:txBody>
        </p:sp>
        <p:sp>
          <p:nvSpPr>
            <p:cNvPr id="13" name="Rectangle 12">
              <a:extLst>
                <a:ext uri="{FF2B5EF4-FFF2-40B4-BE49-F238E27FC236}">
                  <a16:creationId xmlns:a16="http://schemas.microsoft.com/office/drawing/2014/main" id="{A6BD0AC6-9EDC-435E-801D-9ABBF8D1DABB}"/>
                </a:ext>
              </a:extLst>
            </p:cNvPr>
            <p:cNvSpPr/>
            <p:nvPr/>
          </p:nvSpPr>
          <p:spPr>
            <a:xfrm>
              <a:off x="327762" y="1387478"/>
              <a:ext cx="5055015" cy="362805"/>
            </a:xfrm>
            <a:prstGeom prst="rect">
              <a:avLst/>
            </a:prstGeom>
          </p:spPr>
          <p:txBody>
            <a:bodyPr wrap="square">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Dimensions: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Task level CPU and memory </a:t>
              </a:r>
            </a:p>
          </p:txBody>
        </p:sp>
        <p:cxnSp>
          <p:nvCxnSpPr>
            <p:cNvPr id="15" name="Straight Connector 14">
              <a:extLst>
                <a:ext uri="{FF2B5EF4-FFF2-40B4-BE49-F238E27FC236}">
                  <a16:creationId xmlns:a16="http://schemas.microsoft.com/office/drawing/2014/main" id="{FB5171FE-3D6F-4503-AC13-67E688DE1F50}"/>
                </a:ext>
              </a:extLst>
            </p:cNvPr>
            <p:cNvCxnSpPr>
              <a:cxnSpLocks/>
            </p:cNvCxnSpPr>
            <p:nvPr/>
          </p:nvCxnSpPr>
          <p:spPr>
            <a:xfrm>
              <a:off x="342900" y="262007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2F1A1C5-D68A-4E16-A2B2-AC0A24DA8226}"/>
                </a:ext>
              </a:extLst>
            </p:cNvPr>
            <p:cNvCxnSpPr>
              <a:cxnSpLocks/>
            </p:cNvCxnSpPr>
            <p:nvPr/>
          </p:nvCxnSpPr>
          <p:spPr>
            <a:xfrm>
              <a:off x="342900" y="2021244"/>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A797EAC5-E6C6-46DB-AF94-442F5F35ECA1}"/>
                </a:ext>
              </a:extLst>
            </p:cNvPr>
            <p:cNvCxnSpPr>
              <a:cxnSpLocks/>
            </p:cNvCxnSpPr>
            <p:nvPr/>
          </p:nvCxnSpPr>
          <p:spPr>
            <a:xfrm>
              <a:off x="342900" y="3716920"/>
              <a:ext cx="493776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sp>
        <p:nvSpPr>
          <p:cNvPr id="18" name="Rectangle 17">
            <a:extLst>
              <a:ext uri="{FF2B5EF4-FFF2-40B4-BE49-F238E27FC236}">
                <a16:creationId xmlns:a16="http://schemas.microsoft.com/office/drawing/2014/main" id="{1F2AFA72-DB92-4BE6-9E90-B0BE6C33FD65}"/>
              </a:ext>
            </a:extLst>
          </p:cNvPr>
          <p:cNvSpPr/>
          <p:nvPr/>
        </p:nvSpPr>
        <p:spPr>
          <a:xfrm>
            <a:off x="360562" y="2317968"/>
            <a:ext cx="4572000" cy="369332"/>
          </a:xfrm>
          <a:prstGeom prst="rect">
            <a:avLst/>
          </a:prstGeom>
        </p:spPr>
        <p:txBody>
          <a:bodyPr>
            <a:spAutoFit/>
          </a:bodyPr>
          <a:lstStyle/>
          <a:p>
            <a:pPr>
              <a:spcAft>
                <a:spcPts val="6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Per-second </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billing</a:t>
            </a:r>
            <a:r>
              <a:rPr lang="en-US" dirty="0">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4" name="Content Placeholder 15"/>
          <p:cNvSpPr txBox="1">
            <a:spLocks/>
          </p:cNvSpPr>
          <p:nvPr/>
        </p:nvSpPr>
        <p:spPr>
          <a:xfrm>
            <a:off x="7761572" y="1603722"/>
            <a:ext cx="1064928" cy="577745"/>
          </a:xfrm>
          <a:prstGeom prst="wedgeRectCallout">
            <a:avLst>
              <a:gd name="adj1" fmla="val -122354"/>
              <a:gd name="adj2" fmla="val 19322"/>
            </a:avLst>
          </a:prstGeom>
          <a:solidFill>
            <a:schemeClr val="accent2"/>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Autofit/>
          </a:bodyPr>
          <a:lstStyle>
            <a:lvl1pPr marL="0" indent="0" algn="l" defTabSz="457200" rtl="0" eaLnBrk="1" latinLnBrk="0" hangingPunct="1">
              <a:spcBef>
                <a:spcPct val="20000"/>
              </a:spcBef>
              <a:buFontTx/>
              <a:buNone/>
              <a:defRPr sz="1200" b="0" i="0" kern="1200" spc="50" baseline="0">
                <a:solidFill>
                  <a:schemeClr val="lt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lt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algn="ctr"/>
            <a:r>
              <a:rPr lang="en-US" b="1" dirty="0">
                <a:solidFill>
                  <a:schemeClr val="bg1"/>
                </a:solidFill>
              </a:rPr>
              <a:t>Task     Level Resources</a:t>
            </a:r>
          </a:p>
        </p:txBody>
      </p:sp>
    </p:spTree>
    <p:extLst>
      <p:ext uri="{BB962C8B-B14F-4D97-AF65-F5344CB8AC3E}">
        <p14:creationId xmlns:p14="http://schemas.microsoft.com/office/powerpoint/2010/main" val="148926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0491A-C680-A14D-9AD3-E9ECC2AD33C2}"/>
              </a:ext>
            </a:extLst>
          </p:cNvPr>
          <p:cNvSpPr>
            <a:spLocks noGrp="1"/>
          </p:cNvSpPr>
          <p:nvPr>
            <p:ph type="title"/>
          </p:nvPr>
        </p:nvSpPr>
        <p:spPr/>
        <p:txBody>
          <a:bodyPr/>
          <a:lstStyle/>
          <a:p>
            <a:r>
              <a:rPr lang="en-US" dirty="0"/>
              <a:t>Show different AWS Compute Options</a:t>
            </a:r>
          </a:p>
        </p:txBody>
      </p:sp>
      <p:sp>
        <p:nvSpPr>
          <p:cNvPr id="2" name="Content Placeholder 1">
            <a:extLst>
              <a:ext uri="{FF2B5EF4-FFF2-40B4-BE49-F238E27FC236}">
                <a16:creationId xmlns:a16="http://schemas.microsoft.com/office/drawing/2014/main" id="{83F599CD-C875-1F42-A94E-72A62E72D8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914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Task CPU &amp; Memory Configurations</a:t>
            </a:r>
          </a:p>
        </p:txBody>
      </p:sp>
      <p:sp>
        <p:nvSpPr>
          <p:cNvPr id="14" name="Content Placeholder 13">
            <a:extLst>
              <a:ext uri="{FF2B5EF4-FFF2-40B4-BE49-F238E27FC236}">
                <a16:creationId xmlns:a16="http://schemas.microsoft.com/office/drawing/2014/main" id="{FA033B5B-AAC8-4B50-85F4-02501C2615BA}"/>
              </a:ext>
            </a:extLst>
          </p:cNvPr>
          <p:cNvSpPr>
            <a:spLocks noGrp="1"/>
          </p:cNvSpPr>
          <p:nvPr>
            <p:ph sz="quarter" idx="4294967295"/>
          </p:nvPr>
        </p:nvSpPr>
        <p:spPr>
          <a:xfrm>
            <a:off x="1756601" y="917872"/>
            <a:ext cx="4875213" cy="901700"/>
          </a:xfrm>
        </p:spPr>
        <p:txBody>
          <a:bodyPr/>
          <a:lstStyle/>
          <a:p>
            <a:r>
              <a:rPr lang="en-US" sz="2000" dirty="0"/>
              <a:t>Flexible configuration options – </a:t>
            </a:r>
            <a:br>
              <a:rPr lang="en-US" sz="2000" dirty="0"/>
            </a:br>
            <a:r>
              <a:rPr lang="en-US" sz="2000" b="1" dirty="0">
                <a:solidFill>
                  <a:schemeClr val="accent1"/>
                </a:solidFill>
              </a:rPr>
              <a:t>50</a:t>
            </a:r>
            <a:r>
              <a:rPr lang="en-US" sz="2000" dirty="0"/>
              <a:t> CPU/memory configurations</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490477553"/>
              </p:ext>
            </p:extLst>
          </p:nvPr>
        </p:nvGraphicFramePr>
        <p:xfrm>
          <a:off x="381000" y="1959872"/>
          <a:ext cx="8343900" cy="2453196"/>
        </p:xfrm>
        <a:graphic>
          <a:graphicData uri="http://schemas.openxmlformats.org/drawingml/2006/table">
            <a:tbl>
              <a:tblPr firstRow="1" firstCol="1" bandRow="1">
                <a:tableStyleId>{68D230F3-CF80-4859-8CE7-A43EE81993B5}</a:tableStyleId>
              </a:tblPr>
              <a:tblGrid>
                <a:gridCol w="2777254">
                  <a:extLst>
                    <a:ext uri="{9D8B030D-6E8A-4147-A177-3AD203B41FA5}">
                      <a16:colId xmlns:a16="http://schemas.microsoft.com/office/drawing/2014/main" val="20000"/>
                    </a:ext>
                  </a:extLst>
                </a:gridCol>
                <a:gridCol w="5566646">
                  <a:extLst>
                    <a:ext uri="{9D8B030D-6E8A-4147-A177-3AD203B41FA5}">
                      <a16:colId xmlns:a16="http://schemas.microsoft.com/office/drawing/2014/main" val="20001"/>
                    </a:ext>
                  </a:extLst>
                </a:gridCol>
              </a:tblGrid>
              <a:tr h="394873">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CPU</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2400" b="0" dirty="0">
                          <a:solidFill>
                            <a:schemeClr val="accent1"/>
                          </a:solidFill>
                          <a:effectLst/>
                          <a:latin typeface="Amazon Ember" panose="020B0603020204020204" pitchFamily="34" charset="0"/>
                          <a:ea typeface="Amazon Ember" panose="020B0603020204020204" pitchFamily="34" charset="0"/>
                          <a:cs typeface="Amazon Ember" panose="020B0603020204020204" pitchFamily="34" charset="0"/>
                        </a:rPr>
                        <a:t>Memory</a:t>
                      </a:r>
                    </a:p>
                  </a:txBody>
                  <a:tcPr marL="68580" marR="68580" marT="64008" marB="73152">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256</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(.25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512MB*, 1GB, 2GB</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accent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87075">
                <a:tc>
                  <a:txBody>
                    <a:bodyPr/>
                    <a:lstStyle/>
                    <a:p>
                      <a:pPr marL="0" marR="0" algn="l">
                        <a:lnSpc>
                          <a:spcPct val="107000"/>
                        </a:lnSpc>
                        <a:spcBef>
                          <a:spcPts val="0"/>
                        </a:spcBef>
                        <a:spcAft>
                          <a:spcPts val="0"/>
                        </a:spcAft>
                      </a:pP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512 (.5 vCPU)</a:t>
                      </a:r>
                      <a:endParaRPr lang="en-US" sz="1800" b="1"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GB to 4GB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1024</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(1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8GB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2048 (2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16GB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7075">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4096 (4 vCPU)</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7000"/>
                        </a:lnSpc>
                        <a:spcBef>
                          <a:spcPts val="0"/>
                        </a:spcBef>
                        <a:spcAft>
                          <a:spcPts val="0"/>
                        </a:spcAft>
                      </a:pPr>
                      <a:r>
                        <a:rPr lang="en-US" sz="180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8GB</a:t>
                      </a:r>
                      <a:r>
                        <a:rPr lang="en-US" sz="1800" baseline="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 to 30GB (1GB increments)</a:t>
                      </a:r>
                      <a:endParaRPr lang="en-US" sz="1800" b="1"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endParaRPr>
                    </a:p>
                  </a:txBody>
                  <a:tcPr marL="68580" marR="68580">
                    <a:lnL>
                      <a:noFill/>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2" name="Group 1">
            <a:extLst>
              <a:ext uri="{FF2B5EF4-FFF2-40B4-BE49-F238E27FC236}">
                <a16:creationId xmlns:a16="http://schemas.microsoft.com/office/drawing/2014/main" id="{1C8B4038-EF65-4D9D-B005-1F2A460A6992}"/>
              </a:ext>
            </a:extLst>
          </p:cNvPr>
          <p:cNvGrpSpPr/>
          <p:nvPr/>
        </p:nvGrpSpPr>
        <p:grpSpPr>
          <a:xfrm>
            <a:off x="431466" y="1053071"/>
            <a:ext cx="1046773" cy="561722"/>
            <a:chOff x="9073334" y="5831223"/>
            <a:chExt cx="1046773" cy="561722"/>
          </a:xfrm>
        </p:grpSpPr>
        <p:sp>
          <p:nvSpPr>
            <p:cNvPr id="8" name="Freeform: Shape 7">
              <a:extLst>
                <a:ext uri="{FF2B5EF4-FFF2-40B4-BE49-F238E27FC236}">
                  <a16:creationId xmlns:a16="http://schemas.microsoft.com/office/drawing/2014/main" id="{001461DC-A221-4418-9B24-58013650330A}"/>
                </a:ext>
              </a:extLst>
            </p:cNvPr>
            <p:cNvSpPr>
              <a:spLocks/>
            </p:cNvSpPr>
            <p:nvPr/>
          </p:nvSpPr>
          <p:spPr bwMode="auto">
            <a:xfrm>
              <a:off x="9073334" y="6039578"/>
              <a:ext cx="572220" cy="58340"/>
            </a:xfrm>
            <a:custGeom>
              <a:avLst/>
              <a:gdLst>
                <a:gd name="connsiteX0" fmla="*/ 0 w 429165"/>
                <a:gd name="connsiteY0" fmla="*/ 0 h 43755"/>
                <a:gd name="connsiteX1" fmla="*/ 429165 w 429165"/>
                <a:gd name="connsiteY1" fmla="*/ 0 h 43755"/>
                <a:gd name="connsiteX2" fmla="*/ 395714 w 429165"/>
                <a:gd name="connsiteY2" fmla="*/ 43755 h 43755"/>
                <a:gd name="connsiteX3" fmla="*/ 0 w 429165"/>
                <a:gd name="connsiteY3" fmla="*/ 43755 h 43755"/>
              </a:gdLst>
              <a:ahLst/>
              <a:cxnLst>
                <a:cxn ang="0">
                  <a:pos x="connsiteX0" y="connsiteY0"/>
                </a:cxn>
                <a:cxn ang="0">
                  <a:pos x="connsiteX1" y="connsiteY1"/>
                </a:cxn>
                <a:cxn ang="0">
                  <a:pos x="connsiteX2" y="connsiteY2"/>
                </a:cxn>
                <a:cxn ang="0">
                  <a:pos x="connsiteX3" y="connsiteY3"/>
                </a:cxn>
              </a:cxnLst>
              <a:rect l="l" t="t" r="r" b="b"/>
              <a:pathLst>
                <a:path w="429165" h="43755">
                  <a:moveTo>
                    <a:pt x="0" y="0"/>
                  </a:moveTo>
                  <a:lnTo>
                    <a:pt x="429165" y="0"/>
                  </a:lnTo>
                  <a:lnTo>
                    <a:pt x="395714" y="43755"/>
                  </a:lnTo>
                  <a:lnTo>
                    <a:pt x="0" y="43755"/>
                  </a:lnTo>
                  <a:close/>
                </a:path>
              </a:pathLst>
            </a:custGeom>
            <a:solidFill>
              <a:srgbClr val="F18606"/>
            </a:solidFill>
            <a:ln w="17463" cap="flat">
              <a:solidFill>
                <a:schemeClr val="bg1"/>
              </a:solidFill>
              <a:prstDash val="solid"/>
              <a:round/>
              <a:headEnd/>
              <a:tailEnd/>
            </a:ln>
          </p:spPr>
          <p:txBody>
            <a:bodyPr vert="horz" wrap="square" lIns="121920" tIns="60960" rIns="121920" bIns="60960" numCol="1" anchor="t" anchorCtr="0" compatLnSpc="1">
              <a:prstTxWarp prst="textNoShape">
                <a:avLst/>
              </a:prstTxWarp>
              <a:noAutofit/>
            </a:bodyPr>
            <a:lstStyle/>
            <a:p>
              <a:endParaRPr lang="en-US" sz="2400" dirty="0"/>
            </a:p>
          </p:txBody>
        </p:sp>
        <p:sp>
          <p:nvSpPr>
            <p:cNvPr id="9" name="Freeform: Shape 8">
              <a:extLst>
                <a:ext uri="{FF2B5EF4-FFF2-40B4-BE49-F238E27FC236}">
                  <a16:creationId xmlns:a16="http://schemas.microsoft.com/office/drawing/2014/main" id="{9F6FC13F-B43F-49D9-86A9-6794F7AAFD3F}"/>
                </a:ext>
              </a:extLst>
            </p:cNvPr>
            <p:cNvSpPr>
              <a:spLocks/>
            </p:cNvSpPr>
            <p:nvPr/>
          </p:nvSpPr>
          <p:spPr bwMode="auto">
            <a:xfrm>
              <a:off x="9073334" y="5972904"/>
              <a:ext cx="1046773" cy="190019"/>
            </a:xfrm>
            <a:custGeom>
              <a:avLst/>
              <a:gdLst>
                <a:gd name="connsiteX0" fmla="*/ 842963 w 996951"/>
                <a:gd name="connsiteY0" fmla="*/ 0 h 180975"/>
                <a:gd name="connsiteX1" fmla="*/ 996951 w 996951"/>
                <a:gd name="connsiteY1" fmla="*/ 90488 h 180975"/>
                <a:gd name="connsiteX2" fmla="*/ 950913 w 996951"/>
                <a:gd name="connsiteY2" fmla="*/ 117541 h 180975"/>
                <a:gd name="connsiteX3" fmla="*/ 950913 w 996951"/>
                <a:gd name="connsiteY3" fmla="*/ 119063 h 180975"/>
                <a:gd name="connsiteX4" fmla="*/ 948322 w 996951"/>
                <a:gd name="connsiteY4" fmla="*/ 119063 h 180975"/>
                <a:gd name="connsiteX5" fmla="*/ 842963 w 996951"/>
                <a:gd name="connsiteY5" fmla="*/ 180975 h 180975"/>
                <a:gd name="connsiteX6" fmla="*/ 842963 w 996951"/>
                <a:gd name="connsiteY6" fmla="*/ 119063 h 180975"/>
                <a:gd name="connsiteX7" fmla="*/ 0 w 996951"/>
                <a:gd name="connsiteY7" fmla="*/ 119063 h 180975"/>
                <a:gd name="connsiteX8" fmla="*/ 0 w 996951"/>
                <a:gd name="connsiteY8" fmla="*/ 63500 h 180975"/>
                <a:gd name="connsiteX9" fmla="*/ 842963 w 996951"/>
                <a:gd name="connsiteY9" fmla="*/ 635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951" h="180975">
                  <a:moveTo>
                    <a:pt x="842963" y="0"/>
                  </a:moveTo>
                  <a:lnTo>
                    <a:pt x="996951" y="90488"/>
                  </a:lnTo>
                  <a:lnTo>
                    <a:pt x="950913" y="117541"/>
                  </a:lnTo>
                  <a:lnTo>
                    <a:pt x="950913" y="119063"/>
                  </a:lnTo>
                  <a:lnTo>
                    <a:pt x="948322" y="119063"/>
                  </a:lnTo>
                  <a:lnTo>
                    <a:pt x="842963" y="180975"/>
                  </a:lnTo>
                  <a:lnTo>
                    <a:pt x="842963" y="119063"/>
                  </a:lnTo>
                  <a:lnTo>
                    <a:pt x="0" y="119063"/>
                  </a:lnTo>
                  <a:lnTo>
                    <a:pt x="0" y="63500"/>
                  </a:lnTo>
                  <a:lnTo>
                    <a:pt x="842963" y="6350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0" name="Freeform 7">
              <a:extLst>
                <a:ext uri="{FF2B5EF4-FFF2-40B4-BE49-F238E27FC236}">
                  <a16:creationId xmlns:a16="http://schemas.microsoft.com/office/drawing/2014/main" id="{D38BD604-9A6A-4DCB-9777-839A8E5042B3}"/>
                </a:ext>
              </a:extLst>
            </p:cNvPr>
            <p:cNvSpPr>
              <a:spLocks/>
            </p:cNvSpPr>
            <p:nvPr/>
          </p:nvSpPr>
          <p:spPr bwMode="auto">
            <a:xfrm>
              <a:off x="9490044" y="5834556"/>
              <a:ext cx="253359" cy="173351"/>
            </a:xfrm>
            <a:custGeom>
              <a:avLst/>
              <a:gdLst>
                <a:gd name="T0" fmla="*/ 56 w 240"/>
                <a:gd name="T1" fmla="*/ 158 h 158"/>
                <a:gd name="T2" fmla="*/ 56 w 240"/>
                <a:gd name="T3" fmla="*/ 158 h 158"/>
                <a:gd name="T4" fmla="*/ 88 w 240"/>
                <a:gd name="T5" fmla="*/ 66 h 158"/>
                <a:gd name="T6" fmla="*/ 118 w 240"/>
                <a:gd name="T7" fmla="*/ 53 h 158"/>
                <a:gd name="T8" fmla="*/ 149 w 240"/>
                <a:gd name="T9" fmla="*/ 66 h 158"/>
                <a:gd name="T10" fmla="*/ 183 w 240"/>
                <a:gd name="T11" fmla="*/ 158 h 158"/>
                <a:gd name="T12" fmla="*/ 240 w 240"/>
                <a:gd name="T13" fmla="*/ 158 h 158"/>
                <a:gd name="T14" fmla="*/ 196 w 240"/>
                <a:gd name="T15" fmla="*/ 40 h 158"/>
                <a:gd name="T16" fmla="*/ 194 w 240"/>
                <a:gd name="T17" fmla="*/ 37 h 158"/>
                <a:gd name="T18" fmla="*/ 118 w 240"/>
                <a:gd name="T19" fmla="*/ 0 h 158"/>
                <a:gd name="T20" fmla="*/ 43 w 240"/>
                <a:gd name="T21" fmla="*/ 37 h 158"/>
                <a:gd name="T22" fmla="*/ 40 w 240"/>
                <a:gd name="T23" fmla="*/ 40 h 158"/>
                <a:gd name="T24" fmla="*/ 0 w 240"/>
                <a:gd name="T25" fmla="*/ 158 h 158"/>
                <a:gd name="T26" fmla="*/ 56 w 240"/>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158">
                  <a:moveTo>
                    <a:pt x="56" y="158"/>
                  </a:moveTo>
                  <a:lnTo>
                    <a:pt x="56" y="158"/>
                  </a:lnTo>
                  <a:lnTo>
                    <a:pt x="88" y="66"/>
                  </a:lnTo>
                  <a:cubicBezTo>
                    <a:pt x="96" y="58"/>
                    <a:pt x="106" y="53"/>
                    <a:pt x="118" y="53"/>
                  </a:cubicBezTo>
                  <a:cubicBezTo>
                    <a:pt x="130" y="53"/>
                    <a:pt x="141" y="58"/>
                    <a:pt x="149" y="66"/>
                  </a:cubicBezTo>
                  <a:lnTo>
                    <a:pt x="183" y="158"/>
                  </a:lnTo>
                  <a:lnTo>
                    <a:pt x="240" y="158"/>
                  </a:lnTo>
                  <a:lnTo>
                    <a:pt x="196" y="40"/>
                  </a:lnTo>
                  <a:lnTo>
                    <a:pt x="194" y="37"/>
                  </a:lnTo>
                  <a:cubicBezTo>
                    <a:pt x="175" y="13"/>
                    <a:pt x="148" y="0"/>
                    <a:pt x="118" y="0"/>
                  </a:cubicBezTo>
                  <a:cubicBezTo>
                    <a:pt x="88" y="0"/>
                    <a:pt x="61" y="13"/>
                    <a:pt x="43" y="37"/>
                  </a:cubicBezTo>
                  <a:lnTo>
                    <a:pt x="40" y="40"/>
                  </a:lnTo>
                  <a:lnTo>
                    <a:pt x="0" y="158"/>
                  </a:lnTo>
                  <a:lnTo>
                    <a:pt x="56" y="15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1" name="Freeform 8">
              <a:extLst>
                <a:ext uri="{FF2B5EF4-FFF2-40B4-BE49-F238E27FC236}">
                  <a16:creationId xmlns:a16="http://schemas.microsoft.com/office/drawing/2014/main" id="{E68BC5AA-6E01-4C64-AD17-264A6493DE31}"/>
                </a:ext>
              </a:extLst>
            </p:cNvPr>
            <p:cNvSpPr>
              <a:spLocks/>
            </p:cNvSpPr>
            <p:nvPr/>
          </p:nvSpPr>
          <p:spPr bwMode="auto">
            <a:xfrm>
              <a:off x="9073334" y="5831223"/>
              <a:ext cx="190019" cy="176684"/>
            </a:xfrm>
            <a:custGeom>
              <a:avLst/>
              <a:gdLst>
                <a:gd name="T0" fmla="*/ 89 w 179"/>
                <a:gd name="T1" fmla="*/ 90 h 161"/>
                <a:gd name="T2" fmla="*/ 89 w 179"/>
                <a:gd name="T3" fmla="*/ 90 h 161"/>
                <a:gd name="T4" fmla="*/ 120 w 179"/>
                <a:gd name="T5" fmla="*/ 161 h 161"/>
                <a:gd name="T6" fmla="*/ 179 w 179"/>
                <a:gd name="T7" fmla="*/ 161 h 161"/>
                <a:gd name="T8" fmla="*/ 137 w 179"/>
                <a:gd name="T9" fmla="*/ 67 h 161"/>
                <a:gd name="T10" fmla="*/ 135 w 179"/>
                <a:gd name="T11" fmla="*/ 63 h 161"/>
                <a:gd name="T12" fmla="*/ 17 w 179"/>
                <a:gd name="T13" fmla="*/ 0 h 161"/>
                <a:gd name="T14" fmla="*/ 0 w 179"/>
                <a:gd name="T15" fmla="*/ 0 h 161"/>
                <a:gd name="T16" fmla="*/ 0 w 179"/>
                <a:gd name="T17" fmla="*/ 52 h 161"/>
                <a:gd name="T18" fmla="*/ 17 w 179"/>
                <a:gd name="T19" fmla="*/ 52 h 161"/>
                <a:gd name="T20" fmla="*/ 89 w 179"/>
                <a:gd name="T21"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61">
                  <a:moveTo>
                    <a:pt x="89" y="90"/>
                  </a:moveTo>
                  <a:lnTo>
                    <a:pt x="89" y="90"/>
                  </a:lnTo>
                  <a:lnTo>
                    <a:pt x="120" y="161"/>
                  </a:lnTo>
                  <a:lnTo>
                    <a:pt x="179" y="161"/>
                  </a:lnTo>
                  <a:lnTo>
                    <a:pt x="137" y="67"/>
                  </a:lnTo>
                  <a:lnTo>
                    <a:pt x="135" y="63"/>
                  </a:lnTo>
                  <a:cubicBezTo>
                    <a:pt x="109" y="23"/>
                    <a:pt x="65" y="0"/>
                    <a:pt x="17" y="0"/>
                  </a:cubicBezTo>
                  <a:lnTo>
                    <a:pt x="0" y="0"/>
                  </a:lnTo>
                  <a:lnTo>
                    <a:pt x="0" y="52"/>
                  </a:lnTo>
                  <a:lnTo>
                    <a:pt x="17" y="52"/>
                  </a:lnTo>
                  <a:cubicBezTo>
                    <a:pt x="46" y="52"/>
                    <a:pt x="73" y="66"/>
                    <a:pt x="89" y="90"/>
                  </a:cubicBez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2" name="Freeform 9">
              <a:extLst>
                <a:ext uri="{FF2B5EF4-FFF2-40B4-BE49-F238E27FC236}">
                  <a16:creationId xmlns:a16="http://schemas.microsoft.com/office/drawing/2014/main" id="{27E83CC7-8B5E-419D-96FF-655E3B858DAD}"/>
                </a:ext>
              </a:extLst>
            </p:cNvPr>
            <p:cNvSpPr>
              <a:spLocks/>
            </p:cNvSpPr>
            <p:nvPr/>
          </p:nvSpPr>
          <p:spPr bwMode="auto">
            <a:xfrm>
              <a:off x="9728400" y="6129585"/>
              <a:ext cx="391707" cy="263360"/>
            </a:xfrm>
            <a:custGeom>
              <a:avLst/>
              <a:gdLst>
                <a:gd name="T0" fmla="*/ 217 w 370"/>
                <a:gd name="T1" fmla="*/ 128 h 240"/>
                <a:gd name="T2" fmla="*/ 217 w 370"/>
                <a:gd name="T3" fmla="*/ 128 h 240"/>
                <a:gd name="T4" fmla="*/ 178 w 370"/>
                <a:gd name="T5" fmla="*/ 128 h 240"/>
                <a:gd name="T6" fmla="*/ 98 w 370"/>
                <a:gd name="T7" fmla="*/ 95 h 240"/>
                <a:gd name="T8" fmla="*/ 85 w 370"/>
                <a:gd name="T9" fmla="*/ 76 h 240"/>
                <a:gd name="T10" fmla="*/ 57 w 370"/>
                <a:gd name="T11" fmla="*/ 0 h 240"/>
                <a:gd name="T12" fmla="*/ 0 w 370"/>
                <a:gd name="T13" fmla="*/ 0 h 240"/>
                <a:gd name="T14" fmla="*/ 36 w 370"/>
                <a:gd name="T15" fmla="*/ 96 h 240"/>
                <a:gd name="T16" fmla="*/ 61 w 370"/>
                <a:gd name="T17" fmla="*/ 133 h 240"/>
                <a:gd name="T18" fmla="*/ 178 w 370"/>
                <a:gd name="T19" fmla="*/ 181 h 240"/>
                <a:gd name="T20" fmla="*/ 217 w 370"/>
                <a:gd name="T21" fmla="*/ 181 h 240"/>
                <a:gd name="T22" fmla="*/ 217 w 370"/>
                <a:gd name="T23" fmla="*/ 240 h 240"/>
                <a:gd name="T24" fmla="*/ 370 w 370"/>
                <a:gd name="T25" fmla="*/ 154 h 240"/>
                <a:gd name="T26" fmla="*/ 217 w 370"/>
                <a:gd name="T27" fmla="*/ 67 h 240"/>
                <a:gd name="T28" fmla="*/ 217 w 370"/>
                <a:gd name="T29" fmla="*/ 1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0" h="240">
                  <a:moveTo>
                    <a:pt x="217" y="128"/>
                  </a:moveTo>
                  <a:lnTo>
                    <a:pt x="217" y="128"/>
                  </a:lnTo>
                  <a:lnTo>
                    <a:pt x="178" y="128"/>
                  </a:lnTo>
                  <a:cubicBezTo>
                    <a:pt x="148" y="128"/>
                    <a:pt x="120" y="116"/>
                    <a:pt x="98" y="95"/>
                  </a:cubicBezTo>
                  <a:cubicBezTo>
                    <a:pt x="93" y="90"/>
                    <a:pt x="88" y="83"/>
                    <a:pt x="85" y="76"/>
                  </a:cubicBezTo>
                  <a:lnTo>
                    <a:pt x="57" y="0"/>
                  </a:lnTo>
                  <a:lnTo>
                    <a:pt x="0" y="0"/>
                  </a:lnTo>
                  <a:lnTo>
                    <a:pt x="36" y="96"/>
                  </a:lnTo>
                  <a:cubicBezTo>
                    <a:pt x="42" y="111"/>
                    <a:pt x="51" y="123"/>
                    <a:pt x="61" y="133"/>
                  </a:cubicBezTo>
                  <a:cubicBezTo>
                    <a:pt x="92" y="164"/>
                    <a:pt x="134" y="181"/>
                    <a:pt x="178" y="181"/>
                  </a:cubicBezTo>
                  <a:lnTo>
                    <a:pt x="217" y="181"/>
                  </a:lnTo>
                  <a:lnTo>
                    <a:pt x="217" y="240"/>
                  </a:lnTo>
                  <a:lnTo>
                    <a:pt x="370" y="154"/>
                  </a:lnTo>
                  <a:lnTo>
                    <a:pt x="217" y="67"/>
                  </a:lnTo>
                  <a:lnTo>
                    <a:pt x="217" y="128"/>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sp>
          <p:nvSpPr>
            <p:cNvPr id="13" name="Freeform 10">
              <a:extLst>
                <a:ext uri="{FF2B5EF4-FFF2-40B4-BE49-F238E27FC236}">
                  <a16:creationId xmlns:a16="http://schemas.microsoft.com/office/drawing/2014/main" id="{D74054DF-1916-4281-BD18-BC9978752DF6}"/>
                </a:ext>
              </a:extLst>
            </p:cNvPr>
            <p:cNvSpPr>
              <a:spLocks/>
            </p:cNvSpPr>
            <p:nvPr/>
          </p:nvSpPr>
          <p:spPr bwMode="auto">
            <a:xfrm>
              <a:off x="9253352" y="6129586"/>
              <a:ext cx="255027" cy="165017"/>
            </a:xfrm>
            <a:custGeom>
              <a:avLst/>
              <a:gdLst>
                <a:gd name="T0" fmla="*/ 184 w 241"/>
                <a:gd name="T1" fmla="*/ 0 h 150"/>
                <a:gd name="T2" fmla="*/ 184 w 241"/>
                <a:gd name="T3" fmla="*/ 0 h 150"/>
                <a:gd name="T4" fmla="*/ 155 w 241"/>
                <a:gd name="T5" fmla="*/ 84 h 150"/>
                <a:gd name="T6" fmla="*/ 126 w 241"/>
                <a:gd name="T7" fmla="*/ 97 h 150"/>
                <a:gd name="T8" fmla="*/ 95 w 241"/>
                <a:gd name="T9" fmla="*/ 83 h 150"/>
                <a:gd name="T10" fmla="*/ 58 w 241"/>
                <a:gd name="T11" fmla="*/ 0 h 150"/>
                <a:gd name="T12" fmla="*/ 0 w 241"/>
                <a:gd name="T13" fmla="*/ 0 h 150"/>
                <a:gd name="T14" fmla="*/ 49 w 241"/>
                <a:gd name="T15" fmla="*/ 111 h 150"/>
                <a:gd name="T16" fmla="*/ 51 w 241"/>
                <a:gd name="T17" fmla="*/ 114 h 150"/>
                <a:gd name="T18" fmla="*/ 126 w 241"/>
                <a:gd name="T19" fmla="*/ 150 h 150"/>
                <a:gd name="T20" fmla="*/ 200 w 241"/>
                <a:gd name="T21" fmla="*/ 114 h 150"/>
                <a:gd name="T22" fmla="*/ 203 w 241"/>
                <a:gd name="T23" fmla="*/ 110 h 150"/>
                <a:gd name="T24" fmla="*/ 241 w 241"/>
                <a:gd name="T25" fmla="*/ 0 h 150"/>
                <a:gd name="T26" fmla="*/ 184 w 241"/>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150">
                  <a:moveTo>
                    <a:pt x="184" y="0"/>
                  </a:moveTo>
                  <a:lnTo>
                    <a:pt x="184" y="0"/>
                  </a:lnTo>
                  <a:lnTo>
                    <a:pt x="155" y="84"/>
                  </a:lnTo>
                  <a:cubicBezTo>
                    <a:pt x="148" y="92"/>
                    <a:pt x="137" y="97"/>
                    <a:pt x="126" y="97"/>
                  </a:cubicBezTo>
                  <a:cubicBezTo>
                    <a:pt x="114" y="97"/>
                    <a:pt x="103" y="92"/>
                    <a:pt x="95" y="83"/>
                  </a:cubicBezTo>
                  <a:lnTo>
                    <a:pt x="58" y="0"/>
                  </a:lnTo>
                  <a:lnTo>
                    <a:pt x="0" y="0"/>
                  </a:lnTo>
                  <a:lnTo>
                    <a:pt x="49" y="111"/>
                  </a:lnTo>
                  <a:lnTo>
                    <a:pt x="51" y="114"/>
                  </a:lnTo>
                  <a:cubicBezTo>
                    <a:pt x="69" y="137"/>
                    <a:pt x="96" y="150"/>
                    <a:pt x="126" y="150"/>
                  </a:cubicBezTo>
                  <a:cubicBezTo>
                    <a:pt x="155" y="150"/>
                    <a:pt x="182" y="137"/>
                    <a:pt x="200" y="114"/>
                  </a:cubicBezTo>
                  <a:lnTo>
                    <a:pt x="203" y="110"/>
                  </a:lnTo>
                  <a:lnTo>
                    <a:pt x="241" y="0"/>
                  </a:lnTo>
                  <a:lnTo>
                    <a:pt x="184" y="0"/>
                  </a:lnTo>
                  <a:close/>
                </a:path>
              </a:pathLst>
            </a:custGeom>
            <a:grpFill/>
            <a:ln w="15875"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endParaRPr lang="en-US" sz="2400" kern="0" dirty="0">
                <a:solidFill>
                  <a:srgbClr val="474746"/>
                </a:solidFill>
                <a:latin typeface="Arial"/>
              </a:endParaRPr>
            </a:p>
          </p:txBody>
        </p:sp>
      </p:grpSp>
      <p:sp>
        <p:nvSpPr>
          <p:cNvPr id="3" name="TextBox 2"/>
          <p:cNvSpPr txBox="1"/>
          <p:nvPr/>
        </p:nvSpPr>
        <p:spPr>
          <a:xfrm>
            <a:off x="1961322" y="4611757"/>
            <a:ext cx="78107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863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F3B1ED-2021-4AA0-B3AA-7C0CFA9B868E}"/>
              </a:ext>
            </a:extLst>
          </p:cNvPr>
          <p:cNvPicPr>
            <a:picLocks noChangeAspect="1"/>
          </p:cNvPicPr>
          <p:nvPr/>
        </p:nvPicPr>
        <p:blipFill>
          <a:blip r:embed="rId3"/>
          <a:stretch>
            <a:fillRect/>
          </a:stretch>
        </p:blipFill>
        <p:spPr>
          <a:xfrm>
            <a:off x="0" y="0"/>
            <a:ext cx="9144000" cy="5143500"/>
          </a:xfrm>
          <a:prstGeom prst="rect">
            <a:avLst/>
          </a:prstGeom>
        </p:spPr>
      </p:pic>
      <p:sp>
        <p:nvSpPr>
          <p:cNvPr id="8" name="TextBox 3">
            <a:extLst>
              <a:ext uri="{FF2B5EF4-FFF2-40B4-BE49-F238E27FC236}">
                <a16:creationId xmlns:a16="http://schemas.microsoft.com/office/drawing/2014/main" id="{8C9F0509-0397-4EBF-86BC-CF9BBD78CBA9}"/>
              </a:ext>
            </a:extLst>
          </p:cNvPr>
          <p:cNvSpPr txBox="1">
            <a:spLocks noChangeArrowheads="1"/>
          </p:cNvSpPr>
          <p:nvPr/>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chemeClr val="tx2">
                    <a:lumMod val="90000"/>
                  </a:schemeClr>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0788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8847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Deployment Pipelines with </a:t>
            </a:r>
            <a:br>
              <a:rPr lang="en-US" sz="3200" dirty="0"/>
            </a:br>
            <a:r>
              <a:rPr lang="en-US" sz="3200" dirty="0"/>
              <a:t>AWS </a:t>
            </a:r>
            <a:r>
              <a:rPr lang="en-US" sz="3200" dirty="0" err="1"/>
              <a:t>CodePipeline</a:t>
            </a:r>
            <a:endParaRPr lang="en-US" sz="3200" dirty="0"/>
          </a:p>
        </p:txBody>
      </p:sp>
    </p:spTree>
    <p:extLst>
      <p:ext uri="{BB962C8B-B14F-4D97-AF65-F5344CB8AC3E}">
        <p14:creationId xmlns:p14="http://schemas.microsoft.com/office/powerpoint/2010/main" val="40794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sz="half" idx="4294967295"/>
          </p:nvPr>
        </p:nvSpPr>
        <p:spPr>
          <a:xfrm>
            <a:off x="5177149" y="236538"/>
            <a:ext cx="3966851" cy="4906962"/>
          </a:xfrm>
          <a:prstGeom prst="rect">
            <a:avLst/>
          </a:prstGeom>
        </p:spPr>
        <p:txBody>
          <a:bodyPr>
            <a:noAutofit/>
          </a:bodyPr>
          <a:lstStyle/>
          <a:p>
            <a:r>
              <a:rPr lang="en-US" sz="2100" b="1" dirty="0"/>
              <a:t>Single-purpose</a:t>
            </a:r>
          </a:p>
          <a:p>
            <a:r>
              <a:rPr lang="en-US" sz="2100" b="1" dirty="0"/>
              <a:t>Connect only through APIs</a:t>
            </a:r>
          </a:p>
          <a:p>
            <a:r>
              <a:rPr lang="en-US" sz="2100" b="1" dirty="0"/>
              <a:t>Connect over HTTPS</a:t>
            </a:r>
          </a:p>
          <a:p>
            <a:r>
              <a:rPr lang="en-US" sz="2100" b="1" dirty="0"/>
              <a:t>Largely “black boxes” to each other</a:t>
            </a:r>
          </a:p>
          <a:p>
            <a:r>
              <a:rPr lang="en-US" sz="2100" b="1" dirty="0"/>
              <a:t>“Microservices”</a:t>
            </a:r>
          </a:p>
          <a:p>
            <a:endParaRPr lang="en-US" sz="1350" b="1" dirty="0"/>
          </a:p>
        </p:txBody>
      </p:sp>
      <p:sp>
        <p:nvSpPr>
          <p:cNvPr id="5" name="Rectangle 4"/>
          <p:cNvSpPr/>
          <p:nvPr/>
        </p:nvSpPr>
        <p:spPr>
          <a:xfrm>
            <a:off x="0" y="0"/>
            <a:ext cx="51624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defTabSz="457206"/>
            <a:endParaRPr lang="en-US">
              <a:solidFill>
                <a:srgbClr val="FFFFFF"/>
              </a:solidFill>
            </a:endParaRPr>
          </a:p>
        </p:txBody>
      </p:sp>
      <p:pic>
        <p:nvPicPr>
          <p:cNvPr id="39938" name="Picture 2" descr="http://image.slidesharecdn.com/spot208-141114135205-conversion-gate01/95/spot208-managing-the-pace-of-innovation-behind-the-scenes-at-aws-aws-reinvent-2014-26-1024.jpg?cb=14159948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49" y="183922"/>
            <a:ext cx="5117690" cy="4780016"/>
          </a:xfrm>
          <a:prstGeom prst="rect">
            <a:avLst/>
          </a:prstGeom>
          <a:noFill/>
        </p:spPr>
      </p:pic>
    </p:spTree>
    <p:extLst>
      <p:ext uri="{BB962C8B-B14F-4D97-AF65-F5344CB8AC3E}">
        <p14:creationId xmlns:p14="http://schemas.microsoft.com/office/powerpoint/2010/main" val="84450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tiff" descr="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2506"/>
            <a:ext cx="9189159" cy="5168515"/>
          </a:xfrm>
          <a:prstGeom prst="rect">
            <a:avLst/>
          </a:prstGeom>
          <a:ln w="12700">
            <a:miter lim="400000"/>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7022" y="4697283"/>
            <a:ext cx="476275" cy="285765"/>
          </a:xfrm>
          <a:prstGeom prst="rect">
            <a:avLst/>
          </a:prstGeom>
        </p:spPr>
      </p:pic>
    </p:spTree>
    <p:extLst>
      <p:ext uri="{BB962C8B-B14F-4D97-AF65-F5344CB8AC3E}">
        <p14:creationId xmlns:p14="http://schemas.microsoft.com/office/powerpoint/2010/main" val="34679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2C454C-A0CC-6E42-A1CD-01D9401E55E5}"/>
              </a:ext>
            </a:extLst>
          </p:cNvPr>
          <p:cNvSpPr>
            <a:spLocks noGrp="1"/>
          </p:cNvSpPr>
          <p:nvPr>
            <p:ph type="title"/>
          </p:nvPr>
        </p:nvSpPr>
        <p:spPr/>
        <p:txBody>
          <a:bodyPr/>
          <a:lstStyle/>
          <a:p>
            <a:r>
              <a:rPr lang="en-US" dirty="0"/>
              <a:t>Get slides from </a:t>
            </a:r>
            <a:r>
              <a:rPr lang="en-US" dirty="0" err="1"/>
              <a:t>Kfir</a:t>
            </a:r>
            <a:r>
              <a:rPr lang="en-US" dirty="0"/>
              <a:t>/</a:t>
            </a:r>
            <a:r>
              <a:rPr lang="en-US" dirty="0" err="1"/>
              <a:t>Ankur</a:t>
            </a:r>
            <a:endParaRPr lang="en-US" dirty="0"/>
          </a:p>
        </p:txBody>
      </p:sp>
      <p:sp>
        <p:nvSpPr>
          <p:cNvPr id="4" name="Content Placeholder 3">
            <a:extLst>
              <a:ext uri="{FF2B5EF4-FFF2-40B4-BE49-F238E27FC236}">
                <a16:creationId xmlns:a16="http://schemas.microsoft.com/office/drawing/2014/main" id="{94F7CF8B-643A-B141-A5C4-4B20FC360F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4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38224C-6081-824E-9EF6-24A18D8B250B}"/>
              </a:ext>
            </a:extLst>
          </p:cNvPr>
          <p:cNvSpPr>
            <a:spLocks noGrp="1"/>
          </p:cNvSpPr>
          <p:nvPr>
            <p:ph sz="quarter" idx="10"/>
          </p:nvPr>
        </p:nvSpPr>
        <p:spPr/>
        <p:txBody>
          <a:bodyPr/>
          <a:lstStyle/>
          <a:p>
            <a:r>
              <a:rPr lang="en-US" dirty="0"/>
              <a:t>Deployment Pipeline with </a:t>
            </a:r>
            <a:r>
              <a:rPr lang="en-US" dirty="0" err="1"/>
              <a:t>Fargate</a:t>
            </a:r>
            <a:r>
              <a:rPr lang="en-US" dirty="0"/>
              <a:t> and AWS </a:t>
            </a:r>
            <a:r>
              <a:rPr lang="en-US" dirty="0" err="1"/>
              <a:t>CodePipeline</a:t>
            </a:r>
            <a:endParaRPr lang="en-US" dirty="0"/>
          </a:p>
        </p:txBody>
      </p:sp>
    </p:spTree>
    <p:extLst>
      <p:ext uri="{BB962C8B-B14F-4D97-AF65-F5344CB8AC3E}">
        <p14:creationId xmlns:p14="http://schemas.microsoft.com/office/powerpoint/2010/main" val="345533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5FED34-0340-594D-ADEE-A0741E73A6AA}"/>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18438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a:t>
            </a:r>
            <a:endParaRPr lang="en-US" b="1" dirty="0">
              <a:latin typeface="Amazon Ember" charset="0"/>
              <a:ea typeface="Amazon Ember" charset="0"/>
              <a:cs typeface="Amazon Ember" charset="0"/>
            </a:endParaRPr>
          </a:p>
        </p:txBody>
      </p:sp>
      <p:sp>
        <p:nvSpPr>
          <p:cNvPr id="4" name="Rectangle 3"/>
          <p:cNvSpPr/>
          <p:nvPr/>
        </p:nvSpPr>
        <p:spPr>
          <a:xfrm>
            <a:off x="1168400" y="2577294"/>
            <a:ext cx="6883400" cy="11938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charset="0"/>
              <a:ea typeface="Amazon Ember" charset="0"/>
              <a:cs typeface="Amazon Ember" charset="0"/>
            </a:endParaRPr>
          </a:p>
        </p:txBody>
      </p:sp>
      <p:sp>
        <p:nvSpPr>
          <p:cNvPr id="5" name="Rectangle 4"/>
          <p:cNvSpPr/>
          <p:nvPr/>
        </p:nvSpPr>
        <p:spPr>
          <a:xfrm>
            <a:off x="1397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Nodes</a:t>
            </a:r>
            <a:br>
              <a:rPr lang="en-US" sz="1400" dirty="0">
                <a:latin typeface="Amazon Ember" charset="0"/>
                <a:ea typeface="Amazon Ember" charset="0"/>
                <a:cs typeface="Amazon Ember" charset="0"/>
              </a:rPr>
            </a:br>
            <a:br>
              <a:rPr lang="en-US" sz="1400" dirty="0">
                <a:latin typeface="Amazon Ember" charset="0"/>
                <a:ea typeface="Amazon Ember" charset="0"/>
                <a:cs typeface="Amazon Ember" charset="0"/>
              </a:rPr>
            </a:br>
            <a:r>
              <a:rPr lang="en-US" sz="1400" dirty="0">
                <a:latin typeface="Amazon Ember" charset="0"/>
                <a:ea typeface="Amazon Ember" charset="0"/>
                <a:cs typeface="Amazon Ember" charset="0"/>
              </a:rPr>
              <a:t>Node exporter</a:t>
            </a:r>
          </a:p>
        </p:txBody>
      </p:sp>
      <p:sp>
        <p:nvSpPr>
          <p:cNvPr id="6" name="Rectangle 5"/>
          <p:cNvSpPr/>
          <p:nvPr/>
        </p:nvSpPr>
        <p:spPr>
          <a:xfrm>
            <a:off x="37465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Pod/Container</a:t>
            </a:r>
          </a:p>
          <a:p>
            <a:pPr algn="ctr"/>
            <a:endParaRPr lang="en-US" sz="1400" dirty="0">
              <a:latin typeface="Amazon Ember" charset="0"/>
              <a:ea typeface="Amazon Ember" charset="0"/>
              <a:cs typeface="Amazon Ember" charset="0"/>
            </a:endParaRPr>
          </a:p>
          <a:p>
            <a:pPr algn="ctr"/>
            <a:r>
              <a:rPr lang="en-US" sz="1400" dirty="0" err="1">
                <a:latin typeface="Amazon Ember" charset="0"/>
                <a:ea typeface="Amazon Ember" charset="0"/>
                <a:cs typeface="Amazon Ember" charset="0"/>
              </a:rPr>
              <a:t>Kube</a:t>
            </a:r>
            <a:r>
              <a:rPr lang="en-US" sz="1400" dirty="0">
                <a:latin typeface="Amazon Ember" charset="0"/>
                <a:ea typeface="Amazon Ember" charset="0"/>
                <a:cs typeface="Amazon Ember" charset="0"/>
              </a:rPr>
              <a:t>-state-metrics</a:t>
            </a:r>
          </a:p>
          <a:p>
            <a:pPr algn="ctr"/>
            <a:r>
              <a:rPr lang="en-US" sz="1400" dirty="0" err="1">
                <a:latin typeface="Amazon Ember" charset="0"/>
                <a:ea typeface="Amazon Ember" charset="0"/>
                <a:cs typeface="Amazon Ember" charset="0"/>
              </a:rPr>
              <a:t>cAdvisor</a:t>
            </a:r>
            <a:endParaRPr lang="en-US" sz="1400" dirty="0">
              <a:latin typeface="Amazon Ember" charset="0"/>
              <a:ea typeface="Amazon Ember" charset="0"/>
              <a:cs typeface="Amazon Ember" charset="0"/>
            </a:endParaRPr>
          </a:p>
        </p:txBody>
      </p:sp>
      <p:sp>
        <p:nvSpPr>
          <p:cNvPr id="7" name="Rectangle 6"/>
          <p:cNvSpPr/>
          <p:nvPr/>
        </p:nvSpPr>
        <p:spPr>
          <a:xfrm>
            <a:off x="6096000" y="2704294"/>
            <a:ext cx="1828800" cy="93980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Amazon Ember" charset="0"/>
                <a:ea typeface="Amazon Ember" charset="0"/>
                <a:cs typeface="Amazon Ember" charset="0"/>
              </a:rPr>
              <a:t>Application</a:t>
            </a:r>
          </a:p>
          <a:p>
            <a:pPr algn="ctr"/>
            <a:endParaRPr lang="en-US" sz="1400" dirty="0">
              <a:latin typeface="Amazon Ember" charset="0"/>
              <a:ea typeface="Amazon Ember" charset="0"/>
              <a:cs typeface="Amazon Ember" charset="0"/>
            </a:endParaRPr>
          </a:p>
          <a:p>
            <a:pPr algn="ctr"/>
            <a:r>
              <a:rPr lang="en-US" sz="1400" dirty="0">
                <a:latin typeface="Amazon Ember" charset="0"/>
                <a:ea typeface="Amazon Ember" charset="0"/>
                <a:cs typeface="Amazon Ember" charset="0"/>
              </a:rPr>
              <a:t>/metrics</a:t>
            </a:r>
          </a:p>
          <a:p>
            <a:pPr algn="ctr"/>
            <a:r>
              <a:rPr lang="en-US" sz="1400" dirty="0">
                <a:latin typeface="Amazon Ember" charset="0"/>
                <a:ea typeface="Amazon Ember" charset="0"/>
                <a:cs typeface="Amazon Ember" charset="0"/>
              </a:rPr>
              <a:t>JMX</a:t>
            </a:r>
          </a:p>
        </p:txBody>
      </p:sp>
      <p:sp>
        <p:nvSpPr>
          <p:cNvPr id="8" name="Rectangle 7"/>
          <p:cNvSpPr/>
          <p:nvPr/>
        </p:nvSpPr>
        <p:spPr>
          <a:xfrm>
            <a:off x="1168400" y="1947884"/>
            <a:ext cx="6883400" cy="54864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Cluster-wide Aggregator</a:t>
            </a:r>
          </a:p>
          <a:p>
            <a:pPr algn="ctr"/>
            <a:r>
              <a:rPr lang="en-US" sz="1400" dirty="0">
                <a:solidFill>
                  <a:schemeClr val="bg1"/>
                </a:solidFill>
                <a:latin typeface="Amazon Ember" charset="0"/>
                <a:ea typeface="Amazon Ember" charset="0"/>
                <a:cs typeface="Amazon Ember" charset="0"/>
              </a:rPr>
              <a:t>Prometheus, </a:t>
            </a:r>
            <a:r>
              <a:rPr lang="en-US" sz="1400" dirty="0" err="1">
                <a:solidFill>
                  <a:schemeClr val="bg1"/>
                </a:solidFill>
                <a:latin typeface="Amazon Ember" charset="0"/>
                <a:ea typeface="Amazon Ember" charset="0"/>
                <a:cs typeface="Amazon Ember" charset="0"/>
              </a:rPr>
              <a:t>Heapster</a:t>
            </a:r>
            <a:endParaRPr lang="en-US" sz="1400" dirty="0">
              <a:solidFill>
                <a:schemeClr val="bg1"/>
              </a:solidFill>
              <a:latin typeface="Amazon Ember" charset="0"/>
              <a:ea typeface="Amazon Ember" charset="0"/>
              <a:cs typeface="Amazon Ember" charset="0"/>
            </a:endParaRPr>
          </a:p>
        </p:txBody>
      </p:sp>
      <p:sp>
        <p:nvSpPr>
          <p:cNvPr id="9" name="Rectangle 8"/>
          <p:cNvSpPr/>
          <p:nvPr/>
        </p:nvSpPr>
        <p:spPr>
          <a:xfrm>
            <a:off x="1168400" y="642298"/>
            <a:ext cx="6883400" cy="5486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Visualizer</a:t>
            </a:r>
          </a:p>
          <a:p>
            <a:pPr algn="ctr"/>
            <a:r>
              <a:rPr lang="en-US" sz="1400" dirty="0" err="1">
                <a:solidFill>
                  <a:schemeClr val="bg1"/>
                </a:solidFill>
                <a:latin typeface="Amazon Ember" charset="0"/>
                <a:ea typeface="Amazon Ember" charset="0"/>
                <a:cs typeface="Amazon Ember" charset="0"/>
              </a:rPr>
              <a:t>Grafana</a:t>
            </a:r>
            <a:r>
              <a:rPr lang="en-US" sz="1400" dirty="0">
                <a:solidFill>
                  <a:schemeClr val="bg1"/>
                </a:solidFill>
                <a:latin typeface="Amazon Ember" charset="0"/>
                <a:ea typeface="Amazon Ember" charset="0"/>
                <a:cs typeface="Amazon Ember" charset="0"/>
              </a:rPr>
              <a:t>, Kibana, Dashboard</a:t>
            </a:r>
          </a:p>
        </p:txBody>
      </p:sp>
      <p:sp>
        <p:nvSpPr>
          <p:cNvPr id="10" name="Rectangle 9"/>
          <p:cNvSpPr/>
          <p:nvPr/>
        </p:nvSpPr>
        <p:spPr>
          <a:xfrm>
            <a:off x="1168400" y="3855491"/>
            <a:ext cx="6883400" cy="63813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Data Model</a:t>
            </a:r>
          </a:p>
          <a:p>
            <a:pPr algn="ctr"/>
            <a:r>
              <a:rPr lang="en-US" sz="1400" dirty="0" err="1">
                <a:solidFill>
                  <a:schemeClr val="bg1"/>
                </a:solidFill>
                <a:latin typeface="Amazon Ember" charset="0"/>
                <a:ea typeface="Amazon Ember" charset="0"/>
                <a:cs typeface="Amazon Ember" charset="0"/>
              </a:rPr>
              <a:t>InfluxDB</a:t>
            </a:r>
            <a:r>
              <a:rPr lang="en-US" sz="1400" dirty="0">
                <a:solidFill>
                  <a:schemeClr val="bg1"/>
                </a:solidFill>
                <a:latin typeface="Amazon Ember" charset="0"/>
                <a:ea typeface="Amazon Ember" charset="0"/>
                <a:cs typeface="Amazon Ember" charset="0"/>
              </a:rPr>
              <a:t>, Graphite</a:t>
            </a:r>
          </a:p>
        </p:txBody>
      </p:sp>
      <p:sp>
        <p:nvSpPr>
          <p:cNvPr id="11" name="Rectangle 10"/>
          <p:cNvSpPr/>
          <p:nvPr/>
        </p:nvSpPr>
        <p:spPr>
          <a:xfrm>
            <a:off x="1168400" y="1295091"/>
            <a:ext cx="6883400" cy="5486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Amazon Ember" charset="0"/>
                <a:ea typeface="Amazon Ember" charset="0"/>
                <a:cs typeface="Amazon Ember" charset="0"/>
              </a:rPr>
              <a:t>Alerting</a:t>
            </a:r>
          </a:p>
          <a:p>
            <a:pPr algn="ctr"/>
            <a:r>
              <a:rPr lang="en-US" sz="1400" dirty="0" err="1">
                <a:solidFill>
                  <a:schemeClr val="bg1"/>
                </a:solidFill>
                <a:latin typeface="Amazon Ember" charset="0"/>
                <a:ea typeface="Amazon Ember" charset="0"/>
                <a:cs typeface="Amazon Ember" charset="0"/>
              </a:rPr>
              <a:t>AlertManager</a:t>
            </a:r>
            <a:r>
              <a:rPr lang="en-US" sz="1400" dirty="0">
                <a:solidFill>
                  <a:schemeClr val="bg1"/>
                </a:solidFill>
                <a:latin typeface="Amazon Ember" charset="0"/>
                <a:ea typeface="Amazon Ember" charset="0"/>
                <a:cs typeface="Amazon Ember" charset="0"/>
              </a:rPr>
              <a:t>, </a:t>
            </a:r>
            <a:r>
              <a:rPr lang="en-US" sz="1400" dirty="0" err="1">
                <a:solidFill>
                  <a:schemeClr val="bg1"/>
                </a:solidFill>
                <a:latin typeface="Amazon Ember" charset="0"/>
                <a:ea typeface="Amazon Ember" charset="0"/>
                <a:cs typeface="Amazon Ember" charset="0"/>
              </a:rPr>
              <a:t>Kapacitor</a:t>
            </a:r>
            <a:endParaRPr lang="en-US" sz="1400" dirty="0">
              <a:solidFill>
                <a:schemeClr val="bg1"/>
              </a:solidFill>
              <a:latin typeface="Amazon Ember" charset="0"/>
              <a:ea typeface="Amazon Ember" charset="0"/>
              <a:cs typeface="Amazon Ember" charset="0"/>
            </a:endParaRPr>
          </a:p>
        </p:txBody>
      </p:sp>
    </p:spTree>
    <p:extLst>
      <p:ext uri="{BB962C8B-B14F-4D97-AF65-F5344CB8AC3E}">
        <p14:creationId xmlns:p14="http://schemas.microsoft.com/office/powerpoint/2010/main" val="292912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100105"/>
            <a:ext cx="1920240" cy="54864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88935"/>
            <a:ext cx="1920240" cy="548640"/>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3" idx="2"/>
            <a:endCxn id="4" idx="0"/>
          </p:cNvCxnSpPr>
          <p:nvPr/>
        </p:nvCxnSpPr>
        <p:spPr>
          <a:xfrm rot="5400000">
            <a:off x="3260857" y="2332557"/>
            <a:ext cx="940190" cy="157256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3" idx="2"/>
            <a:endCxn id="5" idx="0"/>
          </p:cNvCxnSpPr>
          <p:nvPr/>
        </p:nvCxnSpPr>
        <p:spPr>
          <a:xfrm rot="16200000" flipH="1">
            <a:off x="4869430" y="2296550"/>
            <a:ext cx="940190" cy="1644580"/>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919138"/>
            <a:ext cx="1639558" cy="530888"/>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647931" y="1775066"/>
            <a:ext cx="5908430" cy="2595968"/>
          </a:xfrm>
          <a:prstGeom prst="rect">
            <a:avLst/>
          </a:prstGeom>
          <a:noFill/>
          <a:ln w="381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01424" y="1628719"/>
            <a:ext cx="218888" cy="291402"/>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a:endCxn id="3" idx="0"/>
          </p:cNvCxnSpPr>
          <p:nvPr/>
        </p:nvCxnSpPr>
        <p:spPr>
          <a:xfrm>
            <a:off x="4504501" y="1450026"/>
            <a:ext cx="12734" cy="6500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68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9C8D0-6128-894F-98F7-3D1A870A82EF}"/>
              </a:ext>
            </a:extLst>
          </p:cNvPr>
          <p:cNvSpPr>
            <a:spLocks noGrp="1"/>
          </p:cNvSpPr>
          <p:nvPr>
            <p:ph type="title"/>
          </p:nvPr>
        </p:nvSpPr>
        <p:spPr/>
        <p:txBody>
          <a:bodyPr/>
          <a:lstStyle/>
          <a:p>
            <a:r>
              <a:rPr lang="en-US" dirty="0"/>
              <a:t>Get slides from </a:t>
            </a:r>
            <a:r>
              <a:rPr lang="en-US" dirty="0" err="1"/>
              <a:t>Bharath</a:t>
            </a:r>
            <a:r>
              <a:rPr lang="en-US" dirty="0"/>
              <a:t>/Abhishek</a:t>
            </a:r>
          </a:p>
        </p:txBody>
      </p:sp>
      <p:sp>
        <p:nvSpPr>
          <p:cNvPr id="4" name="Content Placeholder 3">
            <a:extLst>
              <a:ext uri="{FF2B5EF4-FFF2-40B4-BE49-F238E27FC236}">
                <a16:creationId xmlns:a16="http://schemas.microsoft.com/office/drawing/2014/main" id="{AA599B7E-F3BC-E94B-9B82-9C94DD9533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721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6A09049-8CF7-7B49-AEB7-2737348370D3}"/>
              </a:ext>
            </a:extLst>
          </p:cNvPr>
          <p:cNvSpPr>
            <a:spLocks noGrp="1"/>
          </p:cNvSpPr>
          <p:nvPr>
            <p:ph sz="quarter" idx="10"/>
          </p:nvPr>
        </p:nvSpPr>
        <p:spPr/>
        <p:txBody>
          <a:bodyPr/>
          <a:lstStyle/>
          <a:p>
            <a:r>
              <a:rPr lang="en-US" dirty="0"/>
              <a:t>Monitoring </a:t>
            </a:r>
            <a:r>
              <a:rPr lang="en-US" dirty="0" err="1"/>
              <a:t>Fargate</a:t>
            </a:r>
            <a:r>
              <a:rPr lang="en-US" dirty="0"/>
              <a:t> Containers using AWS X-Ray</a:t>
            </a:r>
          </a:p>
        </p:txBody>
      </p:sp>
    </p:spTree>
    <p:extLst>
      <p:ext uri="{BB962C8B-B14F-4D97-AF65-F5344CB8AC3E}">
        <p14:creationId xmlns:p14="http://schemas.microsoft.com/office/powerpoint/2010/main" val="1217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C03F71-6B9A-154E-A4C9-0701D6A873C2}"/>
              </a:ext>
            </a:extLst>
          </p:cNvPr>
          <p:cNvSpPr>
            <a:spLocks noGrp="1"/>
          </p:cNvSpPr>
          <p:nvPr>
            <p:ph sz="quarter" idx="10"/>
          </p:nvPr>
        </p:nvSpPr>
        <p:spPr/>
        <p:txBody>
          <a:bodyPr/>
          <a:lstStyle/>
          <a:p>
            <a:r>
              <a:rPr lang="en-US" dirty="0"/>
              <a:t>Monitoring </a:t>
            </a:r>
            <a:r>
              <a:rPr lang="en-US" dirty="0" err="1"/>
              <a:t>Fargate</a:t>
            </a:r>
            <a:r>
              <a:rPr lang="en-US" dirty="0"/>
              <a:t> Containers using Prometheus and Grafana</a:t>
            </a:r>
          </a:p>
        </p:txBody>
      </p:sp>
      <p:sp>
        <p:nvSpPr>
          <p:cNvPr id="3" name="TextBox 2">
            <a:extLst>
              <a:ext uri="{FF2B5EF4-FFF2-40B4-BE49-F238E27FC236}">
                <a16:creationId xmlns:a16="http://schemas.microsoft.com/office/drawing/2014/main" id="{194A74E1-49BB-0D42-9FCB-041D3050F01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a:t>
            </a:r>
            <a:r>
              <a:rPr lang="en-US" sz="1200">
                <a:solidFill>
                  <a:schemeClr val="bg1"/>
                </a:solidFill>
              </a:rPr>
              <a:t>/78</a:t>
            </a:r>
            <a:endParaRPr lang="en-US" sz="1200" dirty="0">
              <a:solidFill>
                <a:schemeClr val="bg1"/>
              </a:solidFill>
            </a:endParaRPr>
          </a:p>
        </p:txBody>
      </p:sp>
    </p:spTree>
    <p:extLst>
      <p:ext uri="{BB962C8B-B14F-4D97-AF65-F5344CB8AC3E}">
        <p14:creationId xmlns:p14="http://schemas.microsoft.com/office/powerpoint/2010/main" val="4430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Kubernetes</a:t>
            </a:r>
          </a:p>
        </p:txBody>
      </p:sp>
      <p:grpSp>
        <p:nvGrpSpPr>
          <p:cNvPr id="4" name="Group 3">
            <a:extLst>
              <a:ext uri="{FF2B5EF4-FFF2-40B4-BE49-F238E27FC236}">
                <a16:creationId xmlns:a16="http://schemas.microsoft.com/office/drawing/2014/main" id="{887B3C64-BF4A-3A46-A5A8-5D765BD9BD34}"/>
              </a:ext>
            </a:extLst>
          </p:cNvPr>
          <p:cNvGrpSpPr>
            <a:grpSpLocks noChangeAspect="1"/>
          </p:cNvGrpSpPr>
          <p:nvPr/>
        </p:nvGrpSpPr>
        <p:grpSpPr>
          <a:xfrm>
            <a:off x="6781822" y="1325188"/>
            <a:ext cx="1920240" cy="1856962"/>
            <a:chOff x="3485826" y="819150"/>
            <a:chExt cx="2172348" cy="2100763"/>
          </a:xfrm>
        </p:grpSpPr>
        <p:sp>
          <p:nvSpPr>
            <p:cNvPr id="6" name="Freeform 6">
              <a:extLst>
                <a:ext uri="{FF2B5EF4-FFF2-40B4-BE49-F238E27FC236}">
                  <a16:creationId xmlns:a16="http://schemas.microsoft.com/office/drawing/2014/main" id="{2262FC38-1A1B-6B4E-A76D-FFBCCFE268B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DD69B287-2036-7644-8C4C-3B5107774E39}"/>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336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4"/>
                                        </p:tgtEl>
                                      </p:cBhvr>
                                      <p:by x="0" y="0"/>
                                    </p:animScale>
                                  </p:childTnLst>
                                </p:cTn>
                              </p:par>
                              <p:par>
                                <p:cTn id="9" presetID="6" presetClass="emph" presetSubtype="0" decel="100000" fill="hold" nodeType="withEffect">
                                  <p:stCondLst>
                                    <p:cond delay="900"/>
                                  </p:stCondLst>
                                  <p:childTnLst>
                                    <p:animScale>
                                      <p:cBhvr>
                                        <p:cTn id="10" dur="500" fill="hold"/>
                                        <p:tgtEl>
                                          <p:spTgt spid="4"/>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B22B96-DE87-4538-9D47-9B581607055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4453"/>
            <a:ext cx="9144000" cy="5187952"/>
          </a:xfrm>
          <a:prstGeom prst="rect">
            <a:avLst/>
          </a:prstGeom>
        </p:spPr>
      </p:pic>
      <p:sp>
        <p:nvSpPr>
          <p:cNvPr id="13" name="Rectangle 12">
            <a:extLst>
              <a:ext uri="{FF2B5EF4-FFF2-40B4-BE49-F238E27FC236}">
                <a16:creationId xmlns:a16="http://schemas.microsoft.com/office/drawing/2014/main" id="{1A727BDA-CD5B-4434-B6D3-CBDD8D5DDAA5}"/>
              </a:ext>
            </a:extLst>
          </p:cNvPr>
          <p:cNvSpPr/>
          <p:nvPr/>
        </p:nvSpPr>
        <p:spPr>
          <a:xfrm>
            <a:off x="0" y="1092199"/>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3F5F00-B2E0-4D60-99FA-A6613C4A9733}"/>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399EF18-3129-4617-B273-F58ED38ACFB6}"/>
              </a:ext>
            </a:extLst>
          </p:cNvPr>
          <p:cNvSpPr/>
          <p:nvPr/>
        </p:nvSpPr>
        <p:spPr>
          <a:xfrm>
            <a:off x="304801"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8" name="Rectangle 7">
            <a:extLst>
              <a:ext uri="{FF2B5EF4-FFF2-40B4-BE49-F238E27FC236}">
                <a16:creationId xmlns:a16="http://schemas.microsoft.com/office/drawing/2014/main" id="{66E9BA79-869E-4BBC-92DE-3C293E942EDD}"/>
              </a:ext>
            </a:extLst>
          </p:cNvPr>
          <p:cNvSpPr/>
          <p:nvPr/>
        </p:nvSpPr>
        <p:spPr>
          <a:xfrm>
            <a:off x="3220668"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9" name="Rectangle 8">
            <a:extLst>
              <a:ext uri="{FF2B5EF4-FFF2-40B4-BE49-F238E27FC236}">
                <a16:creationId xmlns:a16="http://schemas.microsoft.com/office/drawing/2014/main" id="{9B84BCAE-2FA0-409C-81E2-212072DB0611}"/>
              </a:ext>
            </a:extLst>
          </p:cNvPr>
          <p:cNvSpPr/>
          <p:nvPr/>
        </p:nvSpPr>
        <p:spPr>
          <a:xfrm>
            <a:off x="6136535" y="1165564"/>
            <a:ext cx="2702666" cy="2784136"/>
          </a:xfrm>
          <a:prstGeom prst="rect">
            <a:avLst/>
          </a:prstGeom>
          <a:solidFill>
            <a:srgbClr val="000000">
              <a:alpha val="60000"/>
            </a:srgbClr>
          </a:solidFill>
          <a:ln w="6350">
            <a:solidFill>
              <a:schemeClr val="bg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5" name="Title 4">
            <a:extLst>
              <a:ext uri="{FF2B5EF4-FFF2-40B4-BE49-F238E27FC236}">
                <a16:creationId xmlns:a16="http://schemas.microsoft.com/office/drawing/2014/main" id="{C170478F-F42C-4979-ACE5-87D398EF8AC8}"/>
              </a:ext>
            </a:extLst>
          </p:cNvPr>
          <p:cNvSpPr>
            <a:spLocks noGrp="1"/>
          </p:cNvSpPr>
          <p:nvPr>
            <p:ph type="title" idx="4294967295"/>
          </p:nvPr>
        </p:nvSpPr>
        <p:spPr>
          <a:xfrm>
            <a:off x="0" y="347663"/>
            <a:ext cx="8448675" cy="469900"/>
          </a:xfrm>
        </p:spPr>
        <p:txBody>
          <a:bodyPr/>
          <a:lstStyle/>
          <a:p>
            <a:pPr algn="ctr"/>
            <a:r>
              <a:rPr lang="en-US" dirty="0"/>
              <a:t>What is Kubernetes?</a:t>
            </a:r>
            <a:endParaRPr lang="en-US" dirty="0">
              <a:solidFill>
                <a:schemeClr val="accent2"/>
              </a:solidFill>
            </a:endParaRPr>
          </a:p>
        </p:txBody>
      </p:sp>
      <p:sp>
        <p:nvSpPr>
          <p:cNvPr id="17" name="Freeform 15">
            <a:extLst>
              <a:ext uri="{FF2B5EF4-FFF2-40B4-BE49-F238E27FC236}">
                <a16:creationId xmlns:a16="http://schemas.microsoft.com/office/drawing/2014/main" id="{507DCC01-8576-4708-B4AC-EFD40E4A6946}"/>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AFE865F9-FA3D-4D51-91B4-E0F4DD02A1C8}"/>
              </a:ext>
            </a:extLst>
          </p:cNvPr>
          <p:cNvGrpSpPr/>
          <p:nvPr/>
        </p:nvGrpSpPr>
        <p:grpSpPr>
          <a:xfrm>
            <a:off x="3979338" y="1909896"/>
            <a:ext cx="1185326" cy="672868"/>
            <a:chOff x="2939151" y="2019872"/>
            <a:chExt cx="1185326" cy="672868"/>
          </a:xfrm>
        </p:grpSpPr>
        <p:sp>
          <p:nvSpPr>
            <p:cNvPr id="19" name="Rectangle 18">
              <a:extLst>
                <a:ext uri="{FF2B5EF4-FFF2-40B4-BE49-F238E27FC236}">
                  <a16:creationId xmlns:a16="http://schemas.microsoft.com/office/drawing/2014/main" id="{8064242F-8EB3-4ED5-8914-B58EFD4F427C}"/>
                </a:ext>
              </a:extLst>
            </p:cNvPr>
            <p:cNvSpPr/>
            <p:nvPr/>
          </p:nvSpPr>
          <p:spPr>
            <a:xfrm>
              <a:off x="2939151" y="2019872"/>
              <a:ext cx="1185326" cy="672868"/>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52FA5EE-614A-4DB1-A561-2ACCEB45DF67}"/>
                </a:ext>
              </a:extLst>
            </p:cNvPr>
            <p:cNvGrpSpPr/>
            <p:nvPr/>
          </p:nvGrpSpPr>
          <p:grpSpPr>
            <a:xfrm>
              <a:off x="3249258" y="2074896"/>
              <a:ext cx="565112" cy="562821"/>
              <a:chOff x="3259856" y="2094974"/>
              <a:chExt cx="565112" cy="562821"/>
            </a:xfrm>
          </p:grpSpPr>
          <p:cxnSp>
            <p:nvCxnSpPr>
              <p:cNvPr id="21" name="Straight Arrow Connector 20">
                <a:extLst>
                  <a:ext uri="{FF2B5EF4-FFF2-40B4-BE49-F238E27FC236}">
                    <a16:creationId xmlns:a16="http://schemas.microsoft.com/office/drawing/2014/main" id="{54E77972-4646-4342-80E7-4BF5A1691EDA}"/>
                  </a:ext>
                </a:extLst>
              </p:cNvPr>
              <p:cNvCxnSpPr/>
              <p:nvPr/>
            </p:nvCxnSpPr>
            <p:spPr>
              <a:xfrm flipV="1">
                <a:off x="3541249" y="20949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B9FD08E-C292-4C80-AFB7-43B46AEEA54B}"/>
                  </a:ext>
                </a:extLst>
              </p:cNvPr>
              <p:cNvCxnSpPr>
                <a:cxnSpLocks/>
              </p:cNvCxnSpPr>
              <p:nvPr/>
            </p:nvCxnSpPr>
            <p:spPr>
              <a:xfrm rot="5400000" flipV="1">
                <a:off x="3693649" y="2247374"/>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A9BBD46-9A89-42FF-BDAF-432E48888FAD}"/>
                  </a:ext>
                </a:extLst>
              </p:cNvPr>
              <p:cNvCxnSpPr>
                <a:cxnSpLocks/>
              </p:cNvCxnSpPr>
              <p:nvPr/>
            </p:nvCxnSpPr>
            <p:spPr>
              <a:xfrm rot="10800000" flipV="1">
                <a:off x="3541249" y="2395157"/>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5DE6E8B-DEE6-4C87-91FF-62BC41D336F8}"/>
                  </a:ext>
                </a:extLst>
              </p:cNvPr>
              <p:cNvCxnSpPr>
                <a:cxnSpLocks/>
              </p:cNvCxnSpPr>
              <p:nvPr/>
            </p:nvCxnSpPr>
            <p:spPr>
              <a:xfrm rot="16200000" flipV="1">
                <a:off x="3391175" y="2247375"/>
                <a:ext cx="0" cy="262638"/>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2" name="Graphic 1">
            <a:extLst>
              <a:ext uri="{FF2B5EF4-FFF2-40B4-BE49-F238E27FC236}">
                <a16:creationId xmlns:a16="http://schemas.microsoft.com/office/drawing/2014/main" id="{3646A3E8-9ECE-4279-98BE-29C31FA93B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405368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8"/>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9"/>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EFB69C-2473-4D09-A222-408F16D14456}"/>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9" name="TextBox 8">
            <a:extLst>
              <a:ext uri="{FF2B5EF4-FFF2-40B4-BE49-F238E27FC236}">
                <a16:creationId xmlns:a16="http://schemas.microsoft.com/office/drawing/2014/main" id="{E79456E8-7613-4F56-AB96-4E48B4631AD5}"/>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accent1"/>
                </a:solidFill>
              </a:rPr>
              <a:t>—CNCF survey</a:t>
            </a:r>
            <a:endParaRPr lang="en-US" dirty="0">
              <a:solidFill>
                <a:schemeClr val="accent1"/>
              </a:solidFill>
            </a:endParaRPr>
          </a:p>
        </p:txBody>
      </p:sp>
      <p:grpSp>
        <p:nvGrpSpPr>
          <p:cNvPr id="10" name="Group 9">
            <a:extLst>
              <a:ext uri="{FF2B5EF4-FFF2-40B4-BE49-F238E27FC236}">
                <a16:creationId xmlns:a16="http://schemas.microsoft.com/office/drawing/2014/main" id="{C76648EE-7828-456A-BEE5-4920A28C6ED1}"/>
              </a:ext>
            </a:extLst>
          </p:cNvPr>
          <p:cNvGrpSpPr/>
          <p:nvPr/>
        </p:nvGrpSpPr>
        <p:grpSpPr>
          <a:xfrm>
            <a:off x="2973365" y="1488945"/>
            <a:ext cx="889684" cy="860364"/>
            <a:chOff x="3485826" y="819150"/>
            <a:chExt cx="2172348" cy="2100763"/>
          </a:xfrm>
        </p:grpSpPr>
        <p:sp>
          <p:nvSpPr>
            <p:cNvPr id="11" name="Freeform 6">
              <a:extLst>
                <a:ext uri="{FF2B5EF4-FFF2-40B4-BE49-F238E27FC236}">
                  <a16:creationId xmlns:a16="http://schemas.microsoft.com/office/drawing/2014/main" id="{3526FCE1-CEA1-4E86-AB93-FFED419D228E}"/>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777E3F43-FBE3-4EF3-B96C-A12BBFB879CA}"/>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 name="Plus Sign 12">
            <a:extLst>
              <a:ext uri="{FF2B5EF4-FFF2-40B4-BE49-F238E27FC236}">
                <a16:creationId xmlns:a16="http://schemas.microsoft.com/office/drawing/2014/main" id="{EA6E0209-4EEA-452C-BACF-7E115317F303}"/>
              </a:ext>
            </a:extLst>
          </p:cNvPr>
          <p:cNvSpPr/>
          <p:nvPr/>
        </p:nvSpPr>
        <p:spPr>
          <a:xfrm>
            <a:off x="4208153" y="1655479"/>
            <a:ext cx="603504" cy="603504"/>
          </a:xfrm>
          <a:prstGeom prst="mathPlus">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0F4629A5-3E46-4941-963F-16573FC36A48}"/>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737D013C-22DB-43DA-81B6-ACD2E2E118F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386815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10"/>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3"/>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outVertical)">
                                      <p:cBhvr>
                                        <p:cTn id="21" dur="500"/>
                                        <p:tgtEl>
                                          <p:spTgt spid="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8"/>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9"/>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0EADB30-7ACC-49DA-88C6-55C8A0590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17" name="Picture 16">
            <a:extLst>
              <a:ext uri="{FF2B5EF4-FFF2-40B4-BE49-F238E27FC236}">
                <a16:creationId xmlns:a16="http://schemas.microsoft.com/office/drawing/2014/main" id="{E9F05A58-3A5B-4BEC-9DA6-D0E7DB1ED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18" name="Picture 17">
            <a:extLst>
              <a:ext uri="{FF2B5EF4-FFF2-40B4-BE49-F238E27FC236}">
                <a16:creationId xmlns:a16="http://schemas.microsoft.com/office/drawing/2014/main" id="{3CF8D8C7-3FB9-46C2-B6AA-2008BCE67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19" name="TextBox 18">
            <a:extLst>
              <a:ext uri="{FF2B5EF4-FFF2-40B4-BE49-F238E27FC236}">
                <a16:creationId xmlns:a16="http://schemas.microsoft.com/office/drawing/2014/main" id="{C9C634EF-EDED-4557-886D-B5CAA742B9E5}"/>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2" name="Title 1">
            <a:extLst>
              <a:ext uri="{FF2B5EF4-FFF2-40B4-BE49-F238E27FC236}">
                <a16:creationId xmlns:a16="http://schemas.microsoft.com/office/drawing/2014/main" id="{38BDF649-2AFF-41E2-841C-BF08B6634E83}"/>
              </a:ext>
            </a:extLst>
          </p:cNvPr>
          <p:cNvSpPr>
            <a:spLocks noGrp="1"/>
          </p:cNvSpPr>
          <p:nvPr>
            <p:ph type="title"/>
          </p:nvPr>
        </p:nvSpPr>
        <p:spPr/>
        <p:txBody>
          <a:bodyPr/>
          <a:lstStyle/>
          <a:p>
            <a:r>
              <a:rPr lang="en-US" dirty="0"/>
              <a:t>Kubernetes on AWS</a:t>
            </a:r>
          </a:p>
        </p:txBody>
      </p:sp>
    </p:spTree>
    <p:extLst>
      <p:ext uri="{BB962C8B-B14F-4D97-AF65-F5344CB8AC3E}">
        <p14:creationId xmlns:p14="http://schemas.microsoft.com/office/powerpoint/2010/main" val="88066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12" name="Rectangle 11"/>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API </a:t>
            </a:r>
            <a:br>
              <a:rPr lang="en-US" sz="1200" dirty="0">
                <a:solidFill>
                  <a:schemeClr val="bg1"/>
                </a:solidFill>
              </a:rPr>
            </a:br>
            <a:r>
              <a:rPr lang="en-US" sz="1200" dirty="0">
                <a:solidFill>
                  <a:schemeClr val="bg1"/>
                </a:solidFill>
              </a:rPr>
              <a:t>server</a:t>
            </a:r>
          </a:p>
        </p:txBody>
      </p:sp>
      <p:sp>
        <p:nvSpPr>
          <p:cNvPr id="13" name="Rectangle 12"/>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Cloud controller</a:t>
            </a:r>
          </a:p>
        </p:txBody>
      </p:sp>
      <p:sp>
        <p:nvSpPr>
          <p:cNvPr id="14" name="Rectangle 13"/>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Controller manager</a:t>
            </a:r>
          </a:p>
        </p:txBody>
      </p:sp>
      <p:sp>
        <p:nvSpPr>
          <p:cNvPr id="41" name="Rectangle 40">
            <a:extLst>
              <a:ext uri="{FF2B5EF4-FFF2-40B4-BE49-F238E27FC236}">
                <a16:creationId xmlns:a16="http://schemas.microsoft.com/office/drawing/2014/main" id="{8CB871C2-9B98-4B35-9F16-E49A57680354}"/>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Scheduler</a:t>
            </a:r>
          </a:p>
        </p:txBody>
      </p:sp>
      <p:sp>
        <p:nvSpPr>
          <p:cNvPr id="42" name="Rectangle 41">
            <a:extLst>
              <a:ext uri="{FF2B5EF4-FFF2-40B4-BE49-F238E27FC236}">
                <a16:creationId xmlns:a16="http://schemas.microsoft.com/office/drawing/2014/main" id="{C37E2A72-9E3E-4F2A-B3BB-120D97D18CC5}"/>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bg1"/>
                </a:solidFill>
              </a:rPr>
              <a:t>Add-ons</a:t>
            </a:r>
          </a:p>
        </p:txBody>
      </p:sp>
      <p:sp>
        <p:nvSpPr>
          <p:cNvPr id="43" name="Rectangle 42">
            <a:extLst>
              <a:ext uri="{FF2B5EF4-FFF2-40B4-BE49-F238E27FC236}">
                <a16:creationId xmlns:a16="http://schemas.microsoft.com/office/drawing/2014/main" id="{F8CE7D06-018B-40A6-AF76-96D6D310EEE8}"/>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bg1"/>
                </a:solidFill>
              </a:rPr>
              <a:t>KubeDNS</a:t>
            </a:r>
          </a:p>
        </p:txBody>
      </p:sp>
      <p:grpSp>
        <p:nvGrpSpPr>
          <p:cNvPr id="5" name="Group 4">
            <a:extLst>
              <a:ext uri="{FF2B5EF4-FFF2-40B4-BE49-F238E27FC236}">
                <a16:creationId xmlns:a16="http://schemas.microsoft.com/office/drawing/2014/main" id="{59FF1C17-8A5F-4862-9C8F-0733888F149D}"/>
              </a:ext>
            </a:extLst>
          </p:cNvPr>
          <p:cNvGrpSpPr/>
          <p:nvPr/>
        </p:nvGrpSpPr>
        <p:grpSpPr>
          <a:xfrm>
            <a:off x="1114944" y="1024195"/>
            <a:ext cx="3494956" cy="3391188"/>
            <a:chOff x="830580" y="887413"/>
            <a:chExt cx="4063684" cy="3943029"/>
          </a:xfrm>
        </p:grpSpPr>
        <p:grpSp>
          <p:nvGrpSpPr>
            <p:cNvPr id="32" name="Group 18">
              <a:extLst>
                <a:ext uri="{FF2B5EF4-FFF2-40B4-BE49-F238E27FC236}">
                  <a16:creationId xmlns:a16="http://schemas.microsoft.com/office/drawing/2014/main" id="{370A1AD2-C714-4FBB-B61B-45CCF2A1BD5F}"/>
                </a:ext>
              </a:extLst>
            </p:cNvPr>
            <p:cNvGrpSpPr>
              <a:grpSpLocks noChangeAspect="1"/>
            </p:cNvGrpSpPr>
            <p:nvPr/>
          </p:nvGrpSpPr>
          <p:grpSpPr bwMode="auto">
            <a:xfrm>
              <a:off x="2043624" y="1304925"/>
              <a:ext cx="2319338" cy="2451100"/>
              <a:chOff x="1420" y="822"/>
              <a:chExt cx="1461" cy="1544"/>
            </a:xfrm>
          </p:grpSpPr>
          <p:sp>
            <p:nvSpPr>
              <p:cNvPr id="34" name="Freeform 19">
                <a:extLst>
                  <a:ext uri="{FF2B5EF4-FFF2-40B4-BE49-F238E27FC236}">
                    <a16:creationId xmlns:a16="http://schemas.microsoft.com/office/drawing/2014/main" id="{7EDC790E-56AF-4ACD-8D93-F3664633D552}"/>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20">
                <a:extLst>
                  <a:ext uri="{FF2B5EF4-FFF2-40B4-BE49-F238E27FC236}">
                    <a16:creationId xmlns:a16="http://schemas.microsoft.com/office/drawing/2014/main" id="{24F8155E-D991-453B-8119-CBCC3565DF2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a:extLst>
                  <a:ext uri="{FF2B5EF4-FFF2-40B4-BE49-F238E27FC236}">
                    <a16:creationId xmlns:a16="http://schemas.microsoft.com/office/drawing/2014/main" id="{61EEB610-3966-4F46-900B-20212267C830}"/>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22">
                <a:extLst>
                  <a:ext uri="{FF2B5EF4-FFF2-40B4-BE49-F238E27FC236}">
                    <a16:creationId xmlns:a16="http://schemas.microsoft.com/office/drawing/2014/main" id="{AA0BE358-9C9B-4A50-B9CA-5BEBF3FEB309}"/>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a:extLst>
                  <a:ext uri="{FF2B5EF4-FFF2-40B4-BE49-F238E27FC236}">
                    <a16:creationId xmlns:a16="http://schemas.microsoft.com/office/drawing/2014/main" id="{8878E516-07C6-4850-957D-12D2D1F5734F}"/>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24">
                <a:extLst>
                  <a:ext uri="{FF2B5EF4-FFF2-40B4-BE49-F238E27FC236}">
                    <a16:creationId xmlns:a16="http://schemas.microsoft.com/office/drawing/2014/main" id="{34F4B5F3-E261-4679-9C2F-9D30F66BE89E}"/>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a:extLst>
                  <a:ext uri="{FF2B5EF4-FFF2-40B4-BE49-F238E27FC236}">
                    <a16:creationId xmlns:a16="http://schemas.microsoft.com/office/drawing/2014/main" id="{E1394C61-6A15-4A05-AE52-9A59A7938AA6}"/>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C2D7AD11-7BB3-476D-87D1-E4C9BF19036A}"/>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1033D038-CDFA-43A2-8B0D-5D84713F319C}"/>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FFE349D0-784E-40EF-96B9-BAFB52D690F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AF8E8460-B7BB-4124-9E38-35BCEF040638}"/>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1C55F308-D934-42CC-A65F-5BCEEAF2F201}"/>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6B22F997-0C42-4167-88C0-7EB381D3D0D7}"/>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1082FCC4-179A-48FA-9C7E-CF3DB251CEF5}"/>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a:extLst>
                  <a:ext uri="{FF2B5EF4-FFF2-40B4-BE49-F238E27FC236}">
                    <a16:creationId xmlns:a16="http://schemas.microsoft.com/office/drawing/2014/main" id="{05C90AD2-FB6B-4D1B-ADA1-8AF8778F6C1C}"/>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8D9D9417-F5F6-4D1D-A32B-2972AE7B3228}"/>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a:extLst>
                  <a:ext uri="{FF2B5EF4-FFF2-40B4-BE49-F238E27FC236}">
                    <a16:creationId xmlns:a16="http://schemas.microsoft.com/office/drawing/2014/main" id="{A1196993-E865-4E20-983C-90543E4E9B4F}"/>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15366CB-4A10-48BA-94A6-F7BAFE58120A}"/>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5E45E18C-063B-474D-97ED-2AB5024F179B}"/>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3E546E0C-72ED-4B38-A34D-F57CB3D446DA}"/>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CDB293CC-7E61-4DBB-A07C-A14667560684}"/>
                </a:ext>
              </a:extLst>
            </p:cNvPr>
            <p:cNvGrpSpPr/>
            <p:nvPr/>
          </p:nvGrpSpPr>
          <p:grpSpPr>
            <a:xfrm>
              <a:off x="830580" y="887413"/>
              <a:ext cx="4063684" cy="3943029"/>
              <a:chOff x="830580" y="887413"/>
              <a:chExt cx="4063684" cy="3943029"/>
            </a:xfrm>
          </p:grpSpPr>
          <p:sp>
            <p:nvSpPr>
              <p:cNvPr id="24" name="Freeform 10">
                <a:extLst>
                  <a:ext uri="{FF2B5EF4-FFF2-40B4-BE49-F238E27FC236}">
                    <a16:creationId xmlns:a16="http://schemas.microsoft.com/office/drawing/2014/main" id="{FF9BD5FC-6467-4682-8426-53BCD593F94D}"/>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Shape 62">
                <a:extLst>
                  <a:ext uri="{FF2B5EF4-FFF2-40B4-BE49-F238E27FC236}">
                    <a16:creationId xmlns:a16="http://schemas.microsoft.com/office/drawing/2014/main" id="{D9B733C3-C94D-4A21-BE8D-E86415342D87}"/>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0EC8CFC-C1C6-43D9-AD92-23ED27B9E9CA}"/>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13096742-58C4-4A2A-8070-A245D095F4C1}"/>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2" name="Title 1">
            <a:extLst>
              <a:ext uri="{FF2B5EF4-FFF2-40B4-BE49-F238E27FC236}">
                <a16:creationId xmlns:a16="http://schemas.microsoft.com/office/drawing/2014/main" id="{75BFCC85-5672-481C-BEE0-6AFA971A0714}"/>
              </a:ext>
            </a:extLst>
          </p:cNvPr>
          <p:cNvSpPr>
            <a:spLocks noGrp="1"/>
          </p:cNvSpPr>
          <p:nvPr>
            <p:ph type="title"/>
          </p:nvPr>
        </p:nvSpPr>
        <p:spPr/>
        <p:txBody>
          <a:bodyPr/>
          <a:lstStyle/>
          <a:p>
            <a:r>
              <a:rPr lang="en-US" dirty="0"/>
              <a:t>Kubernetes master</a:t>
            </a:r>
          </a:p>
        </p:txBody>
      </p:sp>
      <p:pic>
        <p:nvPicPr>
          <p:cNvPr id="16" name="Picture 15">
            <a:extLst>
              <a:ext uri="{FF2B5EF4-FFF2-40B4-BE49-F238E27FC236}">
                <a16:creationId xmlns:a16="http://schemas.microsoft.com/office/drawing/2014/main" id="{2A42D7AB-E917-4090-93D8-4BAFC553B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60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grpSp>
        <p:nvGrpSpPr>
          <p:cNvPr id="21" name="Group 20">
            <a:extLst>
              <a:ext uri="{FF2B5EF4-FFF2-40B4-BE49-F238E27FC236}">
                <a16:creationId xmlns:a16="http://schemas.microsoft.com/office/drawing/2014/main" id="{F6AE2205-BE4C-419F-8919-282CAAC0D195}"/>
              </a:ext>
            </a:extLst>
          </p:cNvPr>
          <p:cNvGrpSpPr/>
          <p:nvPr/>
        </p:nvGrpSpPr>
        <p:grpSpPr>
          <a:xfrm>
            <a:off x="1885951" y="809893"/>
            <a:ext cx="1429700" cy="2418268"/>
            <a:chOff x="1608981" y="770711"/>
            <a:chExt cx="1765513" cy="298628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9" name="TextBox 8"/>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24" name="Group 23">
            <a:extLst>
              <a:ext uri="{FF2B5EF4-FFF2-40B4-BE49-F238E27FC236}">
                <a16:creationId xmlns:a16="http://schemas.microsoft.com/office/drawing/2014/main" id="{AEDDA272-CCB9-4499-996A-722AD4E6A1BF}"/>
              </a:ext>
            </a:extLst>
          </p:cNvPr>
          <p:cNvGrpSpPr/>
          <p:nvPr/>
        </p:nvGrpSpPr>
        <p:grpSpPr>
          <a:xfrm>
            <a:off x="3857150" y="809893"/>
            <a:ext cx="1429700" cy="2418268"/>
            <a:chOff x="1608981" y="770711"/>
            <a:chExt cx="1765513" cy="2986282"/>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30" name="Group 29">
            <a:extLst>
              <a:ext uri="{FF2B5EF4-FFF2-40B4-BE49-F238E27FC236}">
                <a16:creationId xmlns:a16="http://schemas.microsoft.com/office/drawing/2014/main" id="{467EDD91-FBF9-451B-A3D0-9E36D59EFFD9}"/>
              </a:ext>
            </a:extLst>
          </p:cNvPr>
          <p:cNvGrpSpPr/>
          <p:nvPr/>
        </p:nvGrpSpPr>
        <p:grpSpPr>
          <a:xfrm>
            <a:off x="5828351" y="809893"/>
            <a:ext cx="1429700" cy="2418268"/>
            <a:chOff x="1608981" y="770711"/>
            <a:chExt cx="1765513" cy="2986282"/>
          </a:xfrm>
        </p:grpSpPr>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Tree>
    <p:extLst>
      <p:ext uri="{BB962C8B-B14F-4D97-AF65-F5344CB8AC3E}">
        <p14:creationId xmlns:p14="http://schemas.microsoft.com/office/powerpoint/2010/main" val="582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4484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2AC3E2-5194-7C43-8FFA-9AD1A73CB6C0}"/>
              </a:ext>
            </a:extLst>
          </p:cNvPr>
          <p:cNvSpPr>
            <a:spLocks noGrp="1"/>
          </p:cNvSpPr>
          <p:nvPr>
            <p:ph type="title"/>
          </p:nvPr>
        </p:nvSpPr>
        <p:spPr/>
        <p:txBody>
          <a:bodyPr/>
          <a:lstStyle/>
          <a:p>
            <a:r>
              <a:rPr lang="en-US" dirty="0"/>
              <a:t>Application Concerns</a:t>
            </a:r>
          </a:p>
        </p:txBody>
      </p:sp>
      <p:sp>
        <p:nvSpPr>
          <p:cNvPr id="4" name="Content Placeholder 3">
            <a:extLst>
              <a:ext uri="{FF2B5EF4-FFF2-40B4-BE49-F238E27FC236}">
                <a16:creationId xmlns:a16="http://schemas.microsoft.com/office/drawing/2014/main" id="{2B68C1F8-4BB6-0E49-8C23-E3A31ACD7129}"/>
              </a:ext>
            </a:extLst>
          </p:cNvPr>
          <p:cNvSpPr>
            <a:spLocks noGrp="1"/>
          </p:cNvSpPr>
          <p:nvPr>
            <p:ph sz="half" idx="1"/>
          </p:nvPr>
        </p:nvSpPr>
        <p:spPr/>
        <p:txBody>
          <a:bodyPr/>
          <a:lstStyle/>
          <a:p>
            <a:r>
              <a:rPr lang="en-US" sz="2400" dirty="0"/>
              <a:t>Dev</a:t>
            </a:r>
          </a:p>
          <a:p>
            <a:pPr marL="171450" indent="-171450">
              <a:buFont typeface="Arial" panose="020B0604020202020204" pitchFamily="34" charset="0"/>
              <a:buChar char="•"/>
            </a:pPr>
            <a:r>
              <a:rPr lang="en-US" sz="1600" dirty="0"/>
              <a:t>Language</a:t>
            </a:r>
          </a:p>
          <a:p>
            <a:pPr marL="171450" indent="-171450">
              <a:buFont typeface="Arial" panose="020B0604020202020204" pitchFamily="34" charset="0"/>
              <a:buChar char="•"/>
            </a:pPr>
            <a:r>
              <a:rPr lang="en-US" sz="1600" dirty="0"/>
              <a:t>Docker container packaging</a:t>
            </a:r>
          </a:p>
          <a:p>
            <a:pPr marL="171450" indent="-171450">
              <a:buFont typeface="Arial" panose="020B0604020202020204" pitchFamily="34" charset="0"/>
              <a:buChar char="•"/>
            </a:pPr>
            <a:r>
              <a:rPr lang="en-US" sz="1600" dirty="0"/>
              <a:t>Local dev, test, debug</a:t>
            </a:r>
          </a:p>
          <a:p>
            <a:pPr marL="171450" indent="-171450">
              <a:buFont typeface="Arial" panose="020B0604020202020204" pitchFamily="34" charset="0"/>
              <a:buChar char="•"/>
            </a:pPr>
            <a:r>
              <a:rPr lang="en-US" sz="1600" dirty="0"/>
              <a:t>Identify bottlenecks</a:t>
            </a:r>
          </a:p>
          <a:p>
            <a:pPr marL="914400" lvl="1" indent="-171450">
              <a:buFont typeface="Arial" panose="020B0604020202020204" pitchFamily="34" charset="0"/>
              <a:buChar char="•"/>
            </a:pPr>
            <a:r>
              <a:rPr lang="en-US" sz="1400" dirty="0"/>
              <a:t>Logging &amp; Monitoring</a:t>
            </a:r>
          </a:p>
          <a:p>
            <a:pPr marL="171450" indent="-171450">
              <a:buFont typeface="Arial" panose="020B0604020202020204" pitchFamily="34" charset="0"/>
              <a:buChar char="•"/>
            </a:pPr>
            <a:r>
              <a:rPr lang="en-US" sz="1600" dirty="0"/>
              <a:t>Launch is the start line</a:t>
            </a:r>
          </a:p>
          <a:p>
            <a:pPr marL="171450" indent="-171450">
              <a:buFont typeface="Arial" panose="020B0604020202020204" pitchFamily="34" charset="0"/>
              <a:buChar char="•"/>
            </a:pPr>
            <a:r>
              <a:rPr lang="en-US" sz="1600" dirty="0"/>
              <a:t>Release new versions</a:t>
            </a:r>
          </a:p>
        </p:txBody>
      </p:sp>
      <p:sp>
        <p:nvSpPr>
          <p:cNvPr id="5" name="Content Placeholder 4">
            <a:extLst>
              <a:ext uri="{FF2B5EF4-FFF2-40B4-BE49-F238E27FC236}">
                <a16:creationId xmlns:a16="http://schemas.microsoft.com/office/drawing/2014/main" id="{5E682E36-D601-E344-AA18-502C38FE2FD0}"/>
              </a:ext>
            </a:extLst>
          </p:cNvPr>
          <p:cNvSpPr>
            <a:spLocks noGrp="1"/>
          </p:cNvSpPr>
          <p:nvPr>
            <p:ph sz="half" idx="2"/>
          </p:nvPr>
        </p:nvSpPr>
        <p:spPr/>
        <p:txBody>
          <a:bodyPr/>
          <a:lstStyle/>
          <a:p>
            <a:r>
              <a:rPr lang="en-US" sz="2400" dirty="0"/>
              <a:t>Ops</a:t>
            </a:r>
          </a:p>
          <a:p>
            <a:pPr marL="171450" indent="-171450">
              <a:buFont typeface="Arial" panose="020B0604020202020204" pitchFamily="34" charset="0"/>
              <a:buChar char="•"/>
            </a:pPr>
            <a:r>
              <a:rPr lang="en-US" sz="1600" dirty="0"/>
              <a:t>Keep application stable</a:t>
            </a:r>
          </a:p>
          <a:p>
            <a:pPr marL="171450" indent="-171450">
              <a:buFont typeface="Arial" panose="020B0604020202020204" pitchFamily="34" charset="0"/>
              <a:buChar char="•"/>
            </a:pPr>
            <a:r>
              <a:rPr lang="en-US" sz="1600" dirty="0"/>
              <a:t>Repository for storing artifacts</a:t>
            </a:r>
          </a:p>
          <a:p>
            <a:pPr marL="171450" indent="-171450">
              <a:buFont typeface="Arial" panose="020B0604020202020204" pitchFamily="34" charset="0"/>
              <a:buChar char="•"/>
            </a:pPr>
            <a:r>
              <a:rPr lang="en-US" sz="1600" dirty="0"/>
              <a:t>Deployment pipeline</a:t>
            </a:r>
          </a:p>
          <a:p>
            <a:pPr marL="171450" indent="-171450">
              <a:buFont typeface="Arial" panose="020B0604020202020204" pitchFamily="34" charset="0"/>
              <a:buChar char="•"/>
            </a:pPr>
            <a:r>
              <a:rPr lang="en-US" sz="1600" dirty="0"/>
              <a:t>Scale, patch, upgrade </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4173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9AE655-A16A-4C4C-9DD7-B744C7AE466A}"/>
              </a:ext>
            </a:extLst>
          </p:cNvPr>
          <p:cNvSpPr>
            <a:spLocks noGrp="1"/>
          </p:cNvSpPr>
          <p:nvPr>
            <p:ph type="title" idx="4294967295"/>
          </p:nvPr>
        </p:nvSpPr>
        <p:spPr>
          <a:xfrm>
            <a:off x="523701" y="2800437"/>
            <a:ext cx="8448675" cy="469900"/>
          </a:xfrm>
        </p:spPr>
        <p:txBody>
          <a:bodyPr/>
          <a:lstStyle/>
          <a:p>
            <a:pPr algn="ctr"/>
            <a:r>
              <a:rPr lang="en-US" b="0" spc="300" dirty="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p>
        </p:txBody>
      </p:sp>
      <p:grpSp>
        <p:nvGrpSpPr>
          <p:cNvPr id="8" name="Group 7">
            <a:extLst>
              <a:ext uri="{FF2B5EF4-FFF2-40B4-BE49-F238E27FC236}">
                <a16:creationId xmlns:a16="http://schemas.microsoft.com/office/drawing/2014/main" id="{81C8DDAC-12C6-4F0C-8700-1144F728A615}"/>
              </a:ext>
            </a:extLst>
          </p:cNvPr>
          <p:cNvGrpSpPr>
            <a:grpSpLocks noChangeAspect="1"/>
          </p:cNvGrpSpPr>
          <p:nvPr/>
        </p:nvGrpSpPr>
        <p:grpSpPr>
          <a:xfrm>
            <a:off x="3720994" y="848192"/>
            <a:ext cx="1702009" cy="1645920"/>
            <a:chOff x="3485826" y="819150"/>
            <a:chExt cx="2172348" cy="2100763"/>
          </a:xfrm>
        </p:grpSpPr>
        <p:sp>
          <p:nvSpPr>
            <p:cNvPr id="9" name="Freeform 6">
              <a:extLst>
                <a:ext uri="{FF2B5EF4-FFF2-40B4-BE49-F238E27FC236}">
                  <a16:creationId xmlns:a16="http://schemas.microsoft.com/office/drawing/2014/main" id="{132C927F-93A1-44B8-A81A-990A339C7B3D}"/>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4D74C76-55C7-4578-B40C-936FBF9653D1}"/>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637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0.04599 L 0 -4.9382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0.02135 -1.35802E-6 L 0 -1.35802E-6 " pathEditMode="relative" rAng="0" ptsTypes="AA">
                                      <p:cBhvr>
                                        <p:cTn id="14" dur="500" fill="hold"/>
                                        <p:tgtEl>
                                          <p:spTgt spid="8"/>
                                        </p:tgtEl>
                                        <p:attrNameLst>
                                          <p:attrName>ppt_x</p:attrName>
                                          <p:attrName>ppt_y</p:attrName>
                                        </p:attrNameLst>
                                      </p:cBhvr>
                                      <p:rCtr x="-10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D844A38-00E4-49DA-B00E-DDE8209F7EF8}"/>
              </a:ext>
            </a:extLst>
          </p:cNvPr>
          <p:cNvSpPr txBox="1"/>
          <p:nvPr/>
        </p:nvSpPr>
        <p:spPr>
          <a:xfrm>
            <a:off x="780726" y="3149084"/>
            <a:ext cx="7582548" cy="369332"/>
          </a:xfrm>
          <a:prstGeom prst="rect">
            <a:avLst/>
          </a:prstGeom>
          <a:noFill/>
        </p:spPr>
        <p:txBody>
          <a:bodyPr wrap="square" rtlCol="0">
            <a:spAutoFit/>
          </a:bodyPr>
          <a:lstStyle/>
          <a:p>
            <a:pPr algn="ctr"/>
            <a:r>
              <a:rPr lang="en-US" spc="300" dirty="0">
                <a:solidFill>
                  <a:schemeClr val="accent2"/>
                </a:solidFill>
              </a:rPr>
              <a:t>ELASTIC CONTAINER SERVICE FOR KUBERNETES</a:t>
            </a:r>
          </a:p>
        </p:txBody>
      </p:sp>
      <p:pic>
        <p:nvPicPr>
          <p:cNvPr id="8" name="Picture 7">
            <a:extLst>
              <a:ext uri="{FF2B5EF4-FFF2-40B4-BE49-F238E27FC236}">
                <a16:creationId xmlns:a16="http://schemas.microsoft.com/office/drawing/2014/main" id="{E29CABE9-7F0F-42F9-8231-81D7008F03C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07820" y="1194197"/>
            <a:ext cx="5913120" cy="1706880"/>
          </a:xfrm>
          <a:prstGeom prst="rect">
            <a:avLst/>
          </a:prstGeom>
        </p:spPr>
      </p:pic>
    </p:spTree>
    <p:extLst>
      <p:ext uri="{BB962C8B-B14F-4D97-AF65-F5344CB8AC3E}">
        <p14:creationId xmlns:p14="http://schemas.microsoft.com/office/powerpoint/2010/main" val="3244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500" fill="hold"/>
                                        <p:tgtEl>
                                          <p:spTgt spid="8"/>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0.04506 L 0 1.85185E-6 " pathEditMode="relative" rAng="0" ptsTypes="AA">
                                      <p:cBhvr>
                                        <p:cTn id="14" dur="1000" fill="hold"/>
                                        <p:tgtEl>
                                          <p:spTgt spid="17"/>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285CE9-CD0B-481E-A7A7-48BCAC9F7159}"/>
              </a:ext>
            </a:extLst>
          </p:cNvPr>
          <p:cNvPicPr>
            <a:picLocks noChangeAspect="1"/>
          </p:cNvPicPr>
          <p:nvPr/>
        </p:nvPicPr>
        <p:blipFill rotWithShape="1">
          <a:blip r:embed="rId3"/>
          <a:srcRect b="15626"/>
          <a:stretch/>
        </p:blipFill>
        <p:spPr>
          <a:xfrm>
            <a:off x="-5713" y="0"/>
            <a:ext cx="9149712" cy="5146713"/>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08643" y="1448335"/>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1</a:t>
            </a:r>
            <a:endParaRPr lang="en-US" sz="1400" dirty="0"/>
          </a:p>
        </p:txBody>
      </p:sp>
      <p:sp>
        <p:nvSpPr>
          <p:cNvPr id="9" name="Rectangle 8">
            <a:extLst>
              <a:ext uri="{FF2B5EF4-FFF2-40B4-BE49-F238E27FC236}">
                <a16:creationId xmlns:a16="http://schemas.microsoft.com/office/drawing/2014/main" id="{9EA711AE-3B82-4CA4-B9DC-C56D422D74C1}"/>
              </a:ext>
            </a:extLst>
          </p:cNvPr>
          <p:cNvSpPr/>
          <p:nvPr/>
        </p:nvSpPr>
        <p:spPr>
          <a:xfrm>
            <a:off x="228600" y="2327016"/>
            <a:ext cx="8686800" cy="646331"/>
          </a:xfrm>
          <a:prstGeom prst="rect">
            <a:avLst/>
          </a:prstGeom>
        </p:spPr>
        <p:txBody>
          <a:bodyPr wrap="square">
            <a:spAutoFit/>
          </a:bodyPr>
          <a:lstStyle/>
          <a:p>
            <a:pPr algn="ctr"/>
            <a:r>
              <a:rPr lang="en-US" dirty="0">
                <a:solidFill>
                  <a:schemeClr val="bg1"/>
                </a:solidFill>
              </a:rPr>
              <a:t>EKS is a platform for enterprises </a:t>
            </a:r>
            <a:br>
              <a:rPr lang="en-US" dirty="0">
                <a:solidFill>
                  <a:schemeClr val="bg1"/>
                </a:solidFill>
              </a:rPr>
            </a:br>
            <a:r>
              <a:rPr lang="en-US" dirty="0">
                <a:solidFill>
                  <a:schemeClr val="bg1"/>
                </a:solidFill>
              </a:rPr>
              <a:t>to run production-grade workloads</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497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0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3.95062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04672-B7E7-4BDA-B5E2-851A207FA8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9144000" cy="5143499"/>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2</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provides a native and </a:t>
            </a:r>
            <a:br>
              <a:rPr lang="en-US" dirty="0">
                <a:solidFill>
                  <a:schemeClr val="bg1"/>
                </a:solidFill>
              </a:rPr>
            </a:br>
            <a:r>
              <a:rPr lang="en-US" dirty="0">
                <a:solidFill>
                  <a:schemeClr val="bg1"/>
                </a:solidFill>
              </a:rPr>
              <a:t>upstream Kubernetes experience</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2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443819-1974-4E59-BBCE-26434B452E0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1"/>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500"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3</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923330"/>
          </a:xfrm>
          <a:prstGeom prst="rect">
            <a:avLst/>
          </a:prstGeom>
        </p:spPr>
        <p:txBody>
          <a:bodyPr wrap="square">
            <a:spAutoFit/>
          </a:bodyPr>
          <a:lstStyle/>
          <a:p>
            <a:pPr algn="ctr"/>
            <a:r>
              <a:rPr lang="en-US" dirty="0">
                <a:solidFill>
                  <a:schemeClr val="bg1"/>
                </a:solidFill>
              </a:rPr>
              <a:t>If EKS customers want to use additional </a:t>
            </a:r>
            <a:br>
              <a:rPr lang="en-US" dirty="0">
                <a:solidFill>
                  <a:schemeClr val="bg1"/>
                </a:solidFill>
              </a:rPr>
            </a:br>
            <a:r>
              <a:rPr lang="en-US" dirty="0">
                <a:solidFill>
                  <a:schemeClr val="bg1"/>
                </a:solidFill>
              </a:rPr>
              <a:t>AWS services, the integrations are seamless</a:t>
            </a:r>
            <a:br>
              <a:rPr lang="en-US" dirty="0">
                <a:solidFill>
                  <a:schemeClr val="bg1"/>
                </a:solidFill>
              </a:rPr>
            </a:br>
            <a:r>
              <a:rPr lang="en-US" dirty="0">
                <a:solidFill>
                  <a:schemeClr val="bg1"/>
                </a:solidFill>
              </a:rPr>
              <a:t>and eliminate undifferentiated heavy lifting</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381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66667E-6 0.04599 L -1.66667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45070-EE58-47D6-B1C4-399DB1B6ECE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4" name="Rectangle 3">
            <a:extLst>
              <a:ext uri="{FF2B5EF4-FFF2-40B4-BE49-F238E27FC236}">
                <a16:creationId xmlns:a16="http://schemas.microsoft.com/office/drawing/2014/main" id="{915A54CF-6AFD-46E4-A275-9D6626947021}"/>
              </a:ext>
            </a:extLst>
          </p:cNvPr>
          <p:cNvSpPr/>
          <p:nvPr/>
        </p:nvSpPr>
        <p:spPr>
          <a:xfrm>
            <a:off x="0" y="0"/>
            <a:ext cx="9144000" cy="51435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6114BCD0-38DC-4968-9B14-912A2507464C}"/>
              </a:ext>
            </a:extLst>
          </p:cNvPr>
          <p:cNvSpPr>
            <a:spLocks noGrp="1"/>
          </p:cNvSpPr>
          <p:nvPr>
            <p:ph sz="quarter" idx="4294967295"/>
          </p:nvPr>
        </p:nvSpPr>
        <p:spPr>
          <a:xfrm>
            <a:off x="3111499" y="1471613"/>
            <a:ext cx="2921000" cy="585787"/>
          </a:xfrm>
        </p:spPr>
        <p:txBody>
          <a:bodyPr wrap="square">
            <a:spAutoFit/>
          </a:bodyPr>
          <a:lstStyle/>
          <a:p>
            <a:pPr algn="ctr"/>
            <a:r>
              <a:rPr lang="en-US" sz="3200" spc="300" dirty="0">
                <a:latin typeface="Amazon Ember Light" panose="020B0403020204020204" pitchFamily="34" charset="0"/>
                <a:ea typeface="Amazon Ember Light" panose="020B0403020204020204" pitchFamily="34" charset="0"/>
                <a:cs typeface="Amazon Ember Light" panose="020B0403020204020204" pitchFamily="34" charset="0"/>
              </a:rPr>
              <a:t>Tenet 4</a:t>
            </a:r>
          </a:p>
        </p:txBody>
      </p:sp>
      <p:sp>
        <p:nvSpPr>
          <p:cNvPr id="9" name="Rectangle 8">
            <a:extLst>
              <a:ext uri="{FF2B5EF4-FFF2-40B4-BE49-F238E27FC236}">
                <a16:creationId xmlns:a16="http://schemas.microsoft.com/office/drawing/2014/main" id="{9EA711AE-3B82-4CA4-B9DC-C56D422D74C1}"/>
              </a:ext>
            </a:extLst>
          </p:cNvPr>
          <p:cNvSpPr/>
          <p:nvPr/>
        </p:nvSpPr>
        <p:spPr>
          <a:xfrm>
            <a:off x="228600" y="2331720"/>
            <a:ext cx="8686800" cy="646331"/>
          </a:xfrm>
          <a:prstGeom prst="rect">
            <a:avLst/>
          </a:prstGeom>
        </p:spPr>
        <p:txBody>
          <a:bodyPr wrap="square">
            <a:spAutoFit/>
          </a:bodyPr>
          <a:lstStyle/>
          <a:p>
            <a:pPr algn="ctr"/>
            <a:r>
              <a:rPr lang="en-US" dirty="0">
                <a:solidFill>
                  <a:schemeClr val="bg1"/>
                </a:solidFill>
              </a:rPr>
              <a:t>EKS team actively contributes </a:t>
            </a:r>
            <a:br>
              <a:rPr lang="en-US" dirty="0">
                <a:solidFill>
                  <a:schemeClr val="bg1"/>
                </a:solidFill>
              </a:rPr>
            </a:br>
            <a:r>
              <a:rPr lang="en-US" dirty="0">
                <a:solidFill>
                  <a:schemeClr val="bg1"/>
                </a:solidFill>
              </a:rPr>
              <a:t>to the Kubernetes project</a:t>
            </a:r>
          </a:p>
        </p:txBody>
      </p:sp>
      <p:cxnSp>
        <p:nvCxnSpPr>
          <p:cNvPr id="12" name="Straight Connector 11">
            <a:extLst>
              <a:ext uri="{FF2B5EF4-FFF2-40B4-BE49-F238E27FC236}">
                <a16:creationId xmlns:a16="http://schemas.microsoft.com/office/drawing/2014/main" id="{FF4A0783-C552-4F59-989C-86E1438B7D34}"/>
              </a:ext>
            </a:extLst>
          </p:cNvPr>
          <p:cNvCxnSpPr/>
          <p:nvPr/>
        </p:nvCxnSpPr>
        <p:spPr>
          <a:xfrm>
            <a:off x="3238118" y="2148840"/>
            <a:ext cx="268605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723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44444E-6 0.04599 L -4.44444E-6 -1.23457E-6 " pathEditMode="relative" rAng="0" ptsTypes="AA">
                                      <p:cBhvr>
                                        <p:cTn id="9" dur="500" fill="hold"/>
                                        <p:tgtEl>
                                          <p:spTgt spid="6"/>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9"/>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p:bldP spid="9"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9" name="TextBox 8"/>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32" name="Picture 31">
            <a:extLst>
              <a:ext uri="{FF2B5EF4-FFF2-40B4-BE49-F238E27FC236}">
                <a16:creationId xmlns:a16="http://schemas.microsoft.com/office/drawing/2014/main" id="{F0AABE9C-CEA2-4146-9A65-DFA65F031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33" name="TextBox 32">
            <a:extLst>
              <a:ext uri="{FF2B5EF4-FFF2-40B4-BE49-F238E27FC236}">
                <a16:creationId xmlns:a16="http://schemas.microsoft.com/office/drawing/2014/main" id="{0E83ED9B-C7E6-47EE-84C0-333E113A6A0F}"/>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3211287"/>
            <a:ext cx="5225142"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730650"/>
            <a:chOff x="3834989" y="1049304"/>
            <a:chExt cx="1429700" cy="2730650"/>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6" name="Picture 25">
              <a:extLst>
                <a:ext uri="{FF2B5EF4-FFF2-40B4-BE49-F238E27FC236}">
                  <a16:creationId xmlns:a16="http://schemas.microsoft.com/office/drawing/2014/main" id="{B2042856-2333-44FA-868A-49520139A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7" name="TextBox 26">
              <a:extLst>
                <a:ext uri="{FF2B5EF4-FFF2-40B4-BE49-F238E27FC236}">
                  <a16:creationId xmlns:a16="http://schemas.microsoft.com/office/drawing/2014/main" id="{86D30090-648C-49CB-85D9-82C1B97F53B8}"/>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297052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32"/>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12" name="TextBox 11"/>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5" name="Rounded Rectangle 14"/>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29" name="Rounded Rectangle 14">
            <a:extLst>
              <a:ext uri="{FF2B5EF4-FFF2-40B4-BE49-F238E27FC236}">
                <a16:creationId xmlns:a16="http://schemas.microsoft.com/office/drawing/2014/main" id="{A2F44A9D-729F-42FC-B9CA-9B4A75BD42CD}"/>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31" name="Picture 30">
            <a:extLst>
              <a:ext uri="{FF2B5EF4-FFF2-40B4-BE49-F238E27FC236}">
                <a16:creationId xmlns:a16="http://schemas.microsoft.com/office/drawing/2014/main" id="{3EFFDDE9-671E-4555-82DD-9AEDD5E3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34" name="TextBox 33">
            <a:extLst>
              <a:ext uri="{FF2B5EF4-FFF2-40B4-BE49-F238E27FC236}">
                <a16:creationId xmlns:a16="http://schemas.microsoft.com/office/drawing/2014/main" id="{DE894FBF-824E-4802-9D58-92976B194FAF}"/>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35" name="Rounded Rectangle 14">
            <a:extLst>
              <a:ext uri="{FF2B5EF4-FFF2-40B4-BE49-F238E27FC236}">
                <a16:creationId xmlns:a16="http://schemas.microsoft.com/office/drawing/2014/main" id="{095F2F6B-5780-4D03-BDB0-94FC2FB8C660}"/>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37" name="TextBox 32">
            <a:extLst>
              <a:ext uri="{FF2B5EF4-FFF2-40B4-BE49-F238E27FC236}">
                <a16:creationId xmlns:a16="http://schemas.microsoft.com/office/drawing/2014/main" id="{273C62F3-2723-4446-BC1F-D1C0EECBF64B}"/>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38"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2" name="Rectangle 1">
            <a:extLst>
              <a:ext uri="{FF2B5EF4-FFF2-40B4-BE49-F238E27FC236}">
                <a16:creationId xmlns:a16="http://schemas.microsoft.com/office/drawing/2014/main" id="{96693BC7-1FF9-4EEE-8067-6723D9662D36}"/>
              </a:ext>
            </a:extLst>
          </p:cNvPr>
          <p:cNvSpPr/>
          <p:nvPr/>
        </p:nvSpPr>
        <p:spPr>
          <a:xfrm>
            <a:off x="1959429" y="2982632"/>
            <a:ext cx="5225142" cy="876355"/>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6676C4A-BD01-49F4-9D8F-ED6290DFF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4" name="Group 3">
            <a:extLst>
              <a:ext uri="{FF2B5EF4-FFF2-40B4-BE49-F238E27FC236}">
                <a16:creationId xmlns:a16="http://schemas.microsoft.com/office/drawing/2014/main" id="{9B2C2DB5-9BC5-485F-A00D-00CE32301E49}"/>
              </a:ext>
            </a:extLst>
          </p:cNvPr>
          <p:cNvGrpSpPr/>
          <p:nvPr/>
        </p:nvGrpSpPr>
        <p:grpSpPr>
          <a:xfrm>
            <a:off x="3857150" y="1049304"/>
            <a:ext cx="1429700" cy="2524749"/>
            <a:chOff x="3834989" y="1049304"/>
            <a:chExt cx="1429700" cy="2524749"/>
          </a:xfrm>
        </p:grpSpPr>
        <p:pic>
          <p:nvPicPr>
            <p:cNvPr id="25" name="Picture 24">
              <a:extLst>
                <a:ext uri="{FF2B5EF4-FFF2-40B4-BE49-F238E27FC236}">
                  <a16:creationId xmlns:a16="http://schemas.microsoft.com/office/drawing/2014/main" id="{64E6C570-2F80-451E-A0CE-40D3AAD6A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28" name="TextBox 27">
              <a:extLst>
                <a:ext uri="{FF2B5EF4-FFF2-40B4-BE49-F238E27FC236}">
                  <a16:creationId xmlns:a16="http://schemas.microsoft.com/office/drawing/2014/main" id="{4F877A80-419D-4FAB-AF19-33FF057D18AC}"/>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36" name="Picture 35">
              <a:extLst>
                <a:ext uri="{FF2B5EF4-FFF2-40B4-BE49-F238E27FC236}">
                  <a16:creationId xmlns:a16="http://schemas.microsoft.com/office/drawing/2014/main" id="{BC691E4C-2505-4A3D-83B5-5DBA13B8D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39" name="Picture 38">
            <a:extLst>
              <a:ext uri="{FF2B5EF4-FFF2-40B4-BE49-F238E27FC236}">
                <a16:creationId xmlns:a16="http://schemas.microsoft.com/office/drawing/2014/main" id="{DFA9A9B0-8D10-4C45-8A0F-1E57AF191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30" name="Rectangle 29">
            <a:extLst>
              <a:ext uri="{FF2B5EF4-FFF2-40B4-BE49-F238E27FC236}">
                <a16:creationId xmlns:a16="http://schemas.microsoft.com/office/drawing/2014/main" id="{96693BC7-1FF9-4EEE-8067-6723D9662D36}"/>
              </a:ext>
            </a:extLst>
          </p:cNvPr>
          <p:cNvSpPr/>
          <p:nvPr/>
        </p:nvSpPr>
        <p:spPr>
          <a:xfrm>
            <a:off x="1959429" y="941698"/>
            <a:ext cx="5225142" cy="1068352"/>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1D7D896-36B5-4091-8258-7A19CD2524BA}"/>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t>Workers</a:t>
            </a:r>
          </a:p>
        </p:txBody>
      </p:sp>
      <p:sp>
        <p:nvSpPr>
          <p:cNvPr id="42" name="TextBox 41">
            <a:extLst>
              <a:ext uri="{FF2B5EF4-FFF2-40B4-BE49-F238E27FC236}">
                <a16:creationId xmlns:a16="http://schemas.microsoft.com/office/drawing/2014/main" id="{91D7D896-36B5-4091-8258-7A19CD2524BA}"/>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t>Workers</a:t>
            </a:r>
          </a:p>
        </p:txBody>
      </p:sp>
      <p:sp>
        <p:nvSpPr>
          <p:cNvPr id="43" name="TextBox 42">
            <a:extLst>
              <a:ext uri="{FF2B5EF4-FFF2-40B4-BE49-F238E27FC236}">
                <a16:creationId xmlns:a16="http://schemas.microsoft.com/office/drawing/2014/main" id="{91D7D896-36B5-4091-8258-7A19CD2524BA}"/>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t>Workers</a:t>
            </a:r>
          </a:p>
        </p:txBody>
      </p:sp>
      <p:sp>
        <p:nvSpPr>
          <p:cNvPr id="44"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ea typeface="Verdana" pitchFamily="34" charset="0"/>
                <a:cs typeface="Helvetica Neue"/>
              </a:rPr>
              <a:t>Customer Account</a:t>
            </a:r>
          </a:p>
        </p:txBody>
      </p:sp>
      <p:sp>
        <p:nvSpPr>
          <p:cNvPr id="45" name="TextBox 32">
            <a:extLst>
              <a:ext uri="{FF2B5EF4-FFF2-40B4-BE49-F238E27FC236}">
                <a16:creationId xmlns:a16="http://schemas.microsoft.com/office/drawing/2014/main" id="{7E5F5322-CB64-47C3-A16C-AD4881461AAA}"/>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accent2"/>
                </a:solidFill>
                <a:ea typeface="Verdana" pitchFamily="34" charset="0"/>
                <a:cs typeface="Helvetica Neue"/>
              </a:rPr>
              <a:t>AWS Managed</a:t>
            </a:r>
          </a:p>
        </p:txBody>
      </p:sp>
    </p:spTree>
    <p:extLst>
      <p:ext uri="{BB962C8B-B14F-4D97-AF65-F5344CB8AC3E}">
        <p14:creationId xmlns:p14="http://schemas.microsoft.com/office/powerpoint/2010/main" val="337812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9913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Application Manifest</a:t>
            </a:r>
          </a:p>
        </p:txBody>
      </p:sp>
    </p:spTree>
    <p:extLst>
      <p:ext uri="{BB962C8B-B14F-4D97-AF65-F5344CB8AC3E}">
        <p14:creationId xmlns:p14="http://schemas.microsoft.com/office/powerpoint/2010/main" val="337178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136A1-FAF3-804E-89C0-D491B140E7B0}"/>
              </a:ext>
            </a:extLst>
          </p:cNvPr>
          <p:cNvSpPr>
            <a:spLocks noGrp="1"/>
          </p:cNvSpPr>
          <p:nvPr>
            <p:ph type="title"/>
          </p:nvPr>
        </p:nvSpPr>
        <p:spPr/>
        <p:txBody>
          <a:bodyPr/>
          <a:lstStyle/>
          <a:p>
            <a:r>
              <a:rPr lang="en-US" dirty="0" err="1"/>
              <a:t>WildFly</a:t>
            </a:r>
            <a:r>
              <a:rPr lang="en-US" dirty="0"/>
              <a:t> Swarm</a:t>
            </a:r>
          </a:p>
        </p:txBody>
      </p:sp>
    </p:spTree>
    <p:extLst>
      <p:ext uri="{BB962C8B-B14F-4D97-AF65-F5344CB8AC3E}">
        <p14:creationId xmlns:p14="http://schemas.microsoft.com/office/powerpoint/2010/main" val="185676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a:t>Helm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8914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Helm Chart</a:t>
            </a:r>
          </a:p>
        </p:txBody>
      </p:sp>
    </p:spTree>
    <p:extLst>
      <p:ext uri="{BB962C8B-B14F-4D97-AF65-F5344CB8AC3E}">
        <p14:creationId xmlns:p14="http://schemas.microsoft.com/office/powerpoint/2010/main" val="42523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152EBE-4670-3545-94AD-C36B2C684C30}"/>
              </a:ext>
            </a:extLst>
          </p:cNvPr>
          <p:cNvSpPr>
            <a:spLocks noGrp="1"/>
          </p:cNvSpPr>
          <p:nvPr>
            <p:ph type="title"/>
          </p:nvPr>
        </p:nvSpPr>
        <p:spPr/>
        <p:txBody>
          <a:bodyPr/>
          <a:lstStyle/>
          <a:p>
            <a:r>
              <a:rPr lang="en-US" dirty="0" err="1"/>
              <a:t>Ksonnet</a:t>
            </a:r>
            <a:r>
              <a:rPr lang="en-US" dirty="0"/>
              <a:t> – slides from Chris?</a:t>
            </a:r>
          </a:p>
        </p:txBody>
      </p:sp>
      <p:sp>
        <p:nvSpPr>
          <p:cNvPr id="4" name="Content Placeholder 3">
            <a:extLst>
              <a:ext uri="{FF2B5EF4-FFF2-40B4-BE49-F238E27FC236}">
                <a16:creationId xmlns:a16="http://schemas.microsoft.com/office/drawing/2014/main" id="{9959E915-1F8C-6A4E-9DE5-5EDAD2C42AD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369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err="1"/>
              <a:t>Ksonnet</a:t>
            </a:r>
            <a:r>
              <a:rPr lang="en-US" dirty="0"/>
              <a:t> Application</a:t>
            </a:r>
          </a:p>
        </p:txBody>
      </p:sp>
    </p:spTree>
    <p:extLst>
      <p:ext uri="{BB962C8B-B14F-4D97-AF65-F5344CB8AC3E}">
        <p14:creationId xmlns:p14="http://schemas.microsoft.com/office/powerpoint/2010/main" val="160431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EA9689-CD4E-584B-9CF1-F90C4E11E6AD}"/>
              </a:ext>
            </a:extLst>
          </p:cNvPr>
          <p:cNvSpPr>
            <a:spLocks noGrp="1"/>
          </p:cNvSpPr>
          <p:nvPr>
            <p:ph type="title"/>
          </p:nvPr>
        </p:nvSpPr>
        <p:spPr/>
        <p:txBody>
          <a:bodyPr/>
          <a:lstStyle/>
          <a:p>
            <a:r>
              <a:rPr lang="en-US" dirty="0"/>
              <a:t>Kubernetes Deployment Pipeline with </a:t>
            </a:r>
            <a:br>
              <a:rPr lang="en-US" dirty="0"/>
            </a:br>
            <a:r>
              <a:rPr lang="en-US" dirty="0"/>
              <a:t>AWS </a:t>
            </a:r>
            <a:r>
              <a:rPr lang="en-US" dirty="0" err="1"/>
              <a:t>CodePipeline</a:t>
            </a:r>
            <a:endParaRPr lang="en-US" dirty="0"/>
          </a:p>
        </p:txBody>
      </p:sp>
    </p:spTree>
    <p:extLst>
      <p:ext uri="{BB962C8B-B14F-4D97-AF65-F5344CB8AC3E}">
        <p14:creationId xmlns:p14="http://schemas.microsoft.com/office/powerpoint/2010/main" val="16534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gradFill>
                    <a:gsLst>
                      <a:gs pos="94382">
                        <a:schemeClr val="accent1"/>
                      </a:gs>
                      <a:gs pos="73596">
                        <a:schemeClr val="accent1"/>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52717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Deployment Pipeline using AWS </a:t>
            </a:r>
            <a:r>
              <a:rPr lang="en-US" dirty="0" err="1"/>
              <a:t>CodePipeline</a:t>
            </a:r>
            <a:endParaRPr lang="en-US" dirty="0"/>
          </a:p>
        </p:txBody>
      </p:sp>
    </p:spTree>
    <p:extLst>
      <p:ext uri="{BB962C8B-B14F-4D97-AF65-F5344CB8AC3E}">
        <p14:creationId xmlns:p14="http://schemas.microsoft.com/office/powerpoint/2010/main" val="30426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BAD409D7-9B96-43B4-BFF6-CED5C411143E}"/>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E8611405-D890-4600-9993-94A54EEEEB75}"/>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6" name="Rectangle: Rounded Corners 95">
            <a:extLst>
              <a:ext uri="{FF2B5EF4-FFF2-40B4-BE49-F238E27FC236}">
                <a16:creationId xmlns:a16="http://schemas.microsoft.com/office/drawing/2014/main" id="{6A8437BF-436D-4A30-87D7-67C199DAB28B}"/>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9B14C9-D7FE-41F5-8DA2-279C7AC87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13" name="Picture 12">
            <a:extLst>
              <a:ext uri="{FF2B5EF4-FFF2-40B4-BE49-F238E27FC236}">
                <a16:creationId xmlns:a16="http://schemas.microsoft.com/office/drawing/2014/main" id="{A7066543-5503-46E8-BC51-B5AA427E3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15" name="TextBox 14">
            <a:extLst>
              <a:ext uri="{FF2B5EF4-FFF2-40B4-BE49-F238E27FC236}">
                <a16:creationId xmlns:a16="http://schemas.microsoft.com/office/drawing/2014/main" id="{B6CC08FE-EAC3-4547-B219-B86717776682}"/>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16" name="TextBox 15">
            <a:extLst>
              <a:ext uri="{FF2B5EF4-FFF2-40B4-BE49-F238E27FC236}">
                <a16:creationId xmlns:a16="http://schemas.microsoft.com/office/drawing/2014/main" id="{C302193A-579C-451C-A950-06E9AB185296}"/>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17" name="Picture 16">
            <a:extLst>
              <a:ext uri="{FF2B5EF4-FFF2-40B4-BE49-F238E27FC236}">
                <a16:creationId xmlns:a16="http://schemas.microsoft.com/office/drawing/2014/main" id="{53F7080A-23CF-47D3-B4E3-4313153832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8" name="TextBox 17">
            <a:extLst>
              <a:ext uri="{FF2B5EF4-FFF2-40B4-BE49-F238E27FC236}">
                <a16:creationId xmlns:a16="http://schemas.microsoft.com/office/drawing/2014/main" id="{03E38F69-2B21-4E7F-818F-A3E5A0E15726}"/>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4" name="Picture 13">
            <a:extLst>
              <a:ext uri="{FF2B5EF4-FFF2-40B4-BE49-F238E27FC236}">
                <a16:creationId xmlns:a16="http://schemas.microsoft.com/office/drawing/2014/main" id="{AABDB130-7227-4041-A51D-D811F30B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1" name="Picture 20">
            <a:extLst>
              <a:ext uri="{FF2B5EF4-FFF2-40B4-BE49-F238E27FC236}">
                <a16:creationId xmlns:a16="http://schemas.microsoft.com/office/drawing/2014/main" id="{2C583BD4-63F6-4874-8E2B-019687447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2" name="Picture 21">
            <a:extLst>
              <a:ext uri="{FF2B5EF4-FFF2-40B4-BE49-F238E27FC236}">
                <a16:creationId xmlns:a16="http://schemas.microsoft.com/office/drawing/2014/main" id="{4DA0B742-5B2A-4676-996E-B95DBB7F2F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23" name="Picture 22">
            <a:extLst>
              <a:ext uri="{FF2B5EF4-FFF2-40B4-BE49-F238E27FC236}">
                <a16:creationId xmlns:a16="http://schemas.microsoft.com/office/drawing/2014/main" id="{09975780-3B03-406F-A6D2-E93C9AF17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
        <p:nvSpPr>
          <p:cNvPr id="2" name="Title 1">
            <a:extLst>
              <a:ext uri="{FF2B5EF4-FFF2-40B4-BE49-F238E27FC236}">
                <a16:creationId xmlns:a16="http://schemas.microsoft.com/office/drawing/2014/main" id="{074D5040-08A5-9F4B-8F06-5DFB4A159AA7}"/>
              </a:ext>
            </a:extLst>
          </p:cNvPr>
          <p:cNvSpPr>
            <a:spLocks noGrp="1"/>
          </p:cNvSpPr>
          <p:nvPr>
            <p:ph type="title"/>
          </p:nvPr>
        </p:nvSpPr>
        <p:spPr/>
        <p:txBody>
          <a:bodyPr/>
          <a:lstStyle/>
          <a:p>
            <a:r>
              <a:rPr lang="en-US" dirty="0"/>
              <a:t>Logging using EKS</a:t>
            </a:r>
          </a:p>
        </p:txBody>
      </p:sp>
    </p:spTree>
    <p:extLst>
      <p:ext uri="{BB962C8B-B14F-4D97-AF65-F5344CB8AC3E}">
        <p14:creationId xmlns:p14="http://schemas.microsoft.com/office/powerpoint/2010/main" val="1030193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4"/>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21"/>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nodeType="withEffect">
                                  <p:stCondLst>
                                    <p:cond delay="1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22"/>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23"/>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DBA848-2C4B-C64D-85F6-73E50D3D760D}"/>
              </a:ext>
            </a:extLst>
          </p:cNvPr>
          <p:cNvSpPr>
            <a:spLocks noGrp="1"/>
          </p:cNvSpPr>
          <p:nvPr>
            <p:ph sz="quarter" idx="10"/>
          </p:nvPr>
        </p:nvSpPr>
        <p:spPr/>
        <p:txBody>
          <a:bodyPr/>
          <a:lstStyle/>
          <a:p>
            <a:r>
              <a:rPr lang="en-US" dirty="0"/>
              <a:t>Logging using EKS</a:t>
            </a:r>
          </a:p>
        </p:txBody>
      </p:sp>
    </p:spTree>
    <p:extLst>
      <p:ext uri="{BB962C8B-B14F-4D97-AF65-F5344CB8AC3E}">
        <p14:creationId xmlns:p14="http://schemas.microsoft.com/office/powerpoint/2010/main" val="12391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AWS X-Ray</a:t>
            </a:r>
          </a:p>
        </p:txBody>
      </p:sp>
    </p:spTree>
    <p:extLst>
      <p:ext uri="{BB962C8B-B14F-4D97-AF65-F5344CB8AC3E}">
        <p14:creationId xmlns:p14="http://schemas.microsoft.com/office/powerpoint/2010/main" val="15272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956BAD-CB28-724D-B85F-50C24DFD7C6C}"/>
              </a:ext>
            </a:extLst>
          </p:cNvPr>
          <p:cNvSpPr>
            <a:spLocks noGrp="1"/>
          </p:cNvSpPr>
          <p:nvPr>
            <p:ph type="title"/>
          </p:nvPr>
        </p:nvSpPr>
        <p:spPr/>
        <p:txBody>
          <a:bodyPr/>
          <a:lstStyle/>
          <a:p>
            <a:r>
              <a:rPr lang="en-US" dirty="0"/>
              <a:t>Eclipse </a:t>
            </a:r>
            <a:r>
              <a:rPr lang="en-US" dirty="0" err="1"/>
              <a:t>Microprofile</a:t>
            </a:r>
            <a:endParaRPr lang="en-US" dirty="0"/>
          </a:p>
        </p:txBody>
      </p:sp>
      <p:sp>
        <p:nvSpPr>
          <p:cNvPr id="7" name="Content Placeholder 6">
            <a:extLst>
              <a:ext uri="{FF2B5EF4-FFF2-40B4-BE49-F238E27FC236}">
                <a16:creationId xmlns:a16="http://schemas.microsoft.com/office/drawing/2014/main" id="{4BE1C111-AEE0-E845-B0F6-BEB44B4BA598}"/>
              </a:ext>
            </a:extLst>
          </p:cNvPr>
          <p:cNvSpPr>
            <a:spLocks noGrp="1"/>
          </p:cNvSpPr>
          <p:nvPr>
            <p:ph idx="1"/>
          </p:nvPr>
        </p:nvSpPr>
        <p:spPr/>
        <p:txBody>
          <a:bodyPr/>
          <a:lstStyle/>
          <a:p>
            <a:pPr marL="171450" indent="-171450">
              <a:buFont typeface="Arial" panose="020B0604020202020204" pitchFamily="34" charset="0"/>
              <a:buChar char="•"/>
            </a:pPr>
            <a:r>
              <a:rPr lang="en-US" sz="2000" dirty="0"/>
              <a:t>Defines open source Java microservices specifications</a:t>
            </a:r>
          </a:p>
          <a:p>
            <a:pPr marL="171450" indent="-171450">
              <a:buFont typeface="Arial" panose="020B0604020202020204" pitchFamily="34" charset="0"/>
              <a:buChar char="•"/>
            </a:pPr>
            <a:r>
              <a:rPr lang="en-US" sz="2000" dirty="0"/>
              <a:t>Multiple implementations: supported by many app servers</a:t>
            </a:r>
          </a:p>
          <a:p>
            <a:pPr marL="171450" indent="-171450">
              <a:buFont typeface="Arial" panose="020B0604020202020204" pitchFamily="34" charset="0"/>
              <a:buChar char="•"/>
            </a:pPr>
            <a:r>
              <a:rPr lang="en-US" sz="2000" dirty="0"/>
              <a:t>Aligns with Java EE (and Jakarta EE), but not require it</a:t>
            </a:r>
          </a:p>
          <a:p>
            <a:pPr marL="171450" indent="-171450">
              <a:buFont typeface="Arial" panose="020B0604020202020204" pitchFamily="34" charset="0"/>
              <a:buChar char="•"/>
            </a:pPr>
            <a:r>
              <a:rPr lang="en-US" sz="2000" dirty="0"/>
              <a:t>Quarterly releases</a:t>
            </a:r>
          </a:p>
          <a:p>
            <a:pPr marL="171450" indent="-171450">
              <a:buFont typeface="Arial" panose="020B0604020202020204" pitchFamily="34" charset="0"/>
              <a:buChar char="•"/>
            </a:pPr>
            <a:r>
              <a:rPr lang="en-US" sz="2000" dirty="0"/>
              <a:t>Under discussion/planning: service mesh support and more</a:t>
            </a:r>
          </a:p>
        </p:txBody>
      </p:sp>
      <p:pic>
        <p:nvPicPr>
          <p:cNvPr id="8" name="Shape 230">
            <a:extLst>
              <a:ext uri="{FF2B5EF4-FFF2-40B4-BE49-F238E27FC236}">
                <a16:creationId xmlns:a16="http://schemas.microsoft.com/office/drawing/2014/main" id="{C5FDAD6A-E1A0-0E40-BCB7-771A0A935920}"/>
              </a:ext>
            </a:extLst>
          </p:cNvPr>
          <p:cNvPicPr preferRelativeResize="0"/>
          <p:nvPr/>
        </p:nvPicPr>
        <p:blipFill>
          <a:blip r:embed="rId3">
            <a:alphaModFix/>
          </a:blip>
          <a:stretch>
            <a:fillRect/>
          </a:stretch>
        </p:blipFill>
        <p:spPr>
          <a:xfrm>
            <a:off x="5248971" y="256073"/>
            <a:ext cx="3646823" cy="641675"/>
          </a:xfrm>
          <a:prstGeom prst="rect">
            <a:avLst/>
          </a:prstGeom>
          <a:noFill/>
          <a:ln>
            <a:noFill/>
          </a:ln>
        </p:spPr>
      </p:pic>
      <p:sp>
        <p:nvSpPr>
          <p:cNvPr id="9" name="Rectangle 8">
            <a:extLst>
              <a:ext uri="{FF2B5EF4-FFF2-40B4-BE49-F238E27FC236}">
                <a16:creationId xmlns:a16="http://schemas.microsoft.com/office/drawing/2014/main" id="{7092AD69-46EB-2C40-9152-D9318E40B039}"/>
              </a:ext>
            </a:extLst>
          </p:cNvPr>
          <p:cNvSpPr/>
          <p:nvPr/>
        </p:nvSpPr>
        <p:spPr>
          <a:xfrm>
            <a:off x="472273" y="3014505"/>
            <a:ext cx="7998487" cy="1396721"/>
          </a:xfrm>
          <a:prstGeom prst="rect">
            <a:avLst/>
          </a:prstGeom>
          <a:solidFill>
            <a:schemeClr val="bg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97AAAA-E8CB-804B-B8C1-5D0F6B5E355A}"/>
              </a:ext>
            </a:extLst>
          </p:cNvPr>
          <p:cNvSpPr/>
          <p:nvPr/>
        </p:nvSpPr>
        <p:spPr>
          <a:xfrm>
            <a:off x="561812"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JSON-P 1.0</a:t>
            </a:r>
          </a:p>
        </p:txBody>
      </p:sp>
      <p:sp>
        <p:nvSpPr>
          <p:cNvPr id="11" name="Rectangle 10">
            <a:extLst>
              <a:ext uri="{FF2B5EF4-FFF2-40B4-BE49-F238E27FC236}">
                <a16:creationId xmlns:a16="http://schemas.microsoft.com/office/drawing/2014/main" id="{A70C9A21-93C4-5C47-B4EB-2C5D060B5B45}"/>
              </a:ext>
            </a:extLst>
          </p:cNvPr>
          <p:cNvSpPr/>
          <p:nvPr/>
        </p:nvSpPr>
        <p:spPr>
          <a:xfrm>
            <a:off x="561812"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CDI 1.2</a:t>
            </a:r>
          </a:p>
        </p:txBody>
      </p:sp>
      <p:sp>
        <p:nvSpPr>
          <p:cNvPr id="12" name="Rectangle 11">
            <a:extLst>
              <a:ext uri="{FF2B5EF4-FFF2-40B4-BE49-F238E27FC236}">
                <a16:creationId xmlns:a16="http://schemas.microsoft.com/office/drawing/2014/main" id="{65544474-E0DA-F84C-A670-4C93DD004A36}"/>
              </a:ext>
            </a:extLst>
          </p:cNvPr>
          <p:cNvSpPr/>
          <p:nvPr/>
        </p:nvSpPr>
        <p:spPr>
          <a:xfrm>
            <a:off x="1892988"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Common Annotations</a:t>
            </a:r>
          </a:p>
        </p:txBody>
      </p:sp>
      <p:sp>
        <p:nvSpPr>
          <p:cNvPr id="13" name="Rectangle 12">
            <a:extLst>
              <a:ext uri="{FF2B5EF4-FFF2-40B4-BE49-F238E27FC236}">
                <a16:creationId xmlns:a16="http://schemas.microsoft.com/office/drawing/2014/main" id="{1FCFE93D-B85C-5448-B066-768503F6925D}"/>
              </a:ext>
            </a:extLst>
          </p:cNvPr>
          <p:cNvSpPr/>
          <p:nvPr/>
        </p:nvSpPr>
        <p:spPr>
          <a:xfrm>
            <a:off x="1892988"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JAX-RS 2.0</a:t>
            </a:r>
          </a:p>
        </p:txBody>
      </p:sp>
      <p:sp>
        <p:nvSpPr>
          <p:cNvPr id="14" name="Rectangle 13">
            <a:extLst>
              <a:ext uri="{FF2B5EF4-FFF2-40B4-BE49-F238E27FC236}">
                <a16:creationId xmlns:a16="http://schemas.microsoft.com/office/drawing/2014/main" id="{CC76C2FA-9A2C-4042-8C3E-4E468CD7F559}"/>
              </a:ext>
            </a:extLst>
          </p:cNvPr>
          <p:cNvSpPr/>
          <p:nvPr/>
        </p:nvSpPr>
        <p:spPr>
          <a:xfrm>
            <a:off x="322416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Health Check</a:t>
            </a:r>
          </a:p>
        </p:txBody>
      </p:sp>
      <p:sp>
        <p:nvSpPr>
          <p:cNvPr id="15" name="Rectangle 14">
            <a:extLst>
              <a:ext uri="{FF2B5EF4-FFF2-40B4-BE49-F238E27FC236}">
                <a16:creationId xmlns:a16="http://schemas.microsoft.com/office/drawing/2014/main" id="{E6978B39-D9D2-974A-B60D-3E8FB157A6B2}"/>
              </a:ext>
            </a:extLst>
          </p:cNvPr>
          <p:cNvSpPr/>
          <p:nvPr/>
        </p:nvSpPr>
        <p:spPr>
          <a:xfrm>
            <a:off x="322416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Fault Tolerance</a:t>
            </a:r>
          </a:p>
        </p:txBody>
      </p:sp>
      <p:sp>
        <p:nvSpPr>
          <p:cNvPr id="16" name="Rectangle 15">
            <a:extLst>
              <a:ext uri="{FF2B5EF4-FFF2-40B4-BE49-F238E27FC236}">
                <a16:creationId xmlns:a16="http://schemas.microsoft.com/office/drawing/2014/main" id="{A9CBA34F-064A-4D47-89FE-E5DBA161B2AF}"/>
              </a:ext>
            </a:extLst>
          </p:cNvPr>
          <p:cNvSpPr/>
          <p:nvPr/>
        </p:nvSpPr>
        <p:spPr>
          <a:xfrm>
            <a:off x="4555340"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t>Config</a:t>
            </a:r>
            <a:endParaRPr lang="en-US" sz="1400" dirty="0"/>
          </a:p>
        </p:txBody>
      </p:sp>
      <p:sp>
        <p:nvSpPr>
          <p:cNvPr id="17" name="Rectangle 16">
            <a:extLst>
              <a:ext uri="{FF2B5EF4-FFF2-40B4-BE49-F238E27FC236}">
                <a16:creationId xmlns:a16="http://schemas.microsoft.com/office/drawing/2014/main" id="{C752984B-A7FE-264E-8541-3D249DB90299}"/>
              </a:ext>
            </a:extLst>
          </p:cNvPr>
          <p:cNvSpPr/>
          <p:nvPr/>
        </p:nvSpPr>
        <p:spPr>
          <a:xfrm>
            <a:off x="4555340"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Metrics</a:t>
            </a:r>
          </a:p>
        </p:txBody>
      </p:sp>
      <p:sp>
        <p:nvSpPr>
          <p:cNvPr id="18" name="Rectangle 17">
            <a:extLst>
              <a:ext uri="{FF2B5EF4-FFF2-40B4-BE49-F238E27FC236}">
                <a16:creationId xmlns:a16="http://schemas.microsoft.com/office/drawing/2014/main" id="{61EB7116-EE5C-E94A-8A76-EC74F6E74702}"/>
              </a:ext>
            </a:extLst>
          </p:cNvPr>
          <p:cNvSpPr/>
          <p:nvPr/>
        </p:nvSpPr>
        <p:spPr>
          <a:xfrm>
            <a:off x="5886516"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API</a:t>
            </a:r>
          </a:p>
        </p:txBody>
      </p:sp>
      <p:sp>
        <p:nvSpPr>
          <p:cNvPr id="19" name="Rectangle 18">
            <a:extLst>
              <a:ext uri="{FF2B5EF4-FFF2-40B4-BE49-F238E27FC236}">
                <a16:creationId xmlns:a16="http://schemas.microsoft.com/office/drawing/2014/main" id="{24BB93A4-D5AA-AC40-BAFC-9D5BFC202CEB}"/>
              </a:ext>
            </a:extLst>
          </p:cNvPr>
          <p:cNvSpPr/>
          <p:nvPr/>
        </p:nvSpPr>
        <p:spPr>
          <a:xfrm>
            <a:off x="5886516"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Open Tracing</a:t>
            </a:r>
          </a:p>
        </p:txBody>
      </p:sp>
      <p:sp>
        <p:nvSpPr>
          <p:cNvPr id="20" name="Rectangle 19">
            <a:extLst>
              <a:ext uri="{FF2B5EF4-FFF2-40B4-BE49-F238E27FC236}">
                <a16:creationId xmlns:a16="http://schemas.microsoft.com/office/drawing/2014/main" id="{DA6AC448-6648-374E-BB0D-C16ABB511122}"/>
              </a:ext>
            </a:extLst>
          </p:cNvPr>
          <p:cNvSpPr/>
          <p:nvPr/>
        </p:nvSpPr>
        <p:spPr>
          <a:xfrm>
            <a:off x="7217694" y="3134371"/>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REST Client</a:t>
            </a:r>
          </a:p>
        </p:txBody>
      </p:sp>
      <p:sp>
        <p:nvSpPr>
          <p:cNvPr id="21" name="Rectangle 20">
            <a:extLst>
              <a:ext uri="{FF2B5EF4-FFF2-40B4-BE49-F238E27FC236}">
                <a16:creationId xmlns:a16="http://schemas.microsoft.com/office/drawing/2014/main" id="{7A939DFF-BD29-8B41-A6B7-14387F830225}"/>
              </a:ext>
            </a:extLst>
          </p:cNvPr>
          <p:cNvSpPr/>
          <p:nvPr/>
        </p:nvSpPr>
        <p:spPr>
          <a:xfrm>
            <a:off x="7217694" y="3775129"/>
            <a:ext cx="1188720" cy="562707"/>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JWT Propagation</a:t>
            </a:r>
          </a:p>
        </p:txBody>
      </p:sp>
    </p:spTree>
    <p:extLst>
      <p:ext uri="{BB962C8B-B14F-4D97-AF65-F5344CB8AC3E}">
        <p14:creationId xmlns:p14="http://schemas.microsoft.com/office/powerpoint/2010/main" val="247458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4AA7C96-31A0-2B47-BD5D-B0D872B26375}"/>
              </a:ext>
            </a:extLst>
          </p:cNvPr>
          <p:cNvSpPr>
            <a:spLocks noGrp="1"/>
          </p:cNvSpPr>
          <p:nvPr>
            <p:ph sz="quarter" idx="10"/>
          </p:nvPr>
        </p:nvSpPr>
        <p:spPr/>
        <p:txBody>
          <a:bodyPr/>
          <a:lstStyle/>
          <a:p>
            <a:r>
              <a:rPr lang="en-US" dirty="0"/>
              <a:t>Kubernetes Monitoring using Prometheus and Grafana</a:t>
            </a:r>
          </a:p>
        </p:txBody>
      </p:sp>
      <p:sp>
        <p:nvSpPr>
          <p:cNvPr id="2" name="TextBox 1">
            <a:extLst>
              <a:ext uri="{FF2B5EF4-FFF2-40B4-BE49-F238E27FC236}">
                <a16:creationId xmlns:a16="http://schemas.microsoft.com/office/drawing/2014/main" id="{4F28B6B0-583A-C04D-93E4-D009B47322A1}"/>
              </a:ext>
            </a:extLst>
          </p:cNvPr>
          <p:cNvSpPr txBox="1"/>
          <p:nvPr/>
        </p:nvSpPr>
        <p:spPr>
          <a:xfrm>
            <a:off x="1587731" y="3815542"/>
            <a:ext cx="5378395"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github.com</a:t>
            </a:r>
            <a:r>
              <a:rPr lang="en-US" sz="1200" dirty="0">
                <a:solidFill>
                  <a:schemeClr val="bg1"/>
                </a:solidFill>
              </a:rPr>
              <a:t>/</a:t>
            </a:r>
            <a:r>
              <a:rPr lang="en-US" sz="1200" dirty="0" err="1">
                <a:solidFill>
                  <a:schemeClr val="bg1"/>
                </a:solidFill>
              </a:rPr>
              <a:t>aws</a:t>
            </a:r>
            <a:r>
              <a:rPr lang="en-US" sz="1200" dirty="0">
                <a:solidFill>
                  <a:schemeClr val="bg1"/>
                </a:solidFill>
              </a:rPr>
              <a:t>-samples/</a:t>
            </a:r>
            <a:r>
              <a:rPr lang="en-US" sz="1200" dirty="0" err="1">
                <a:solidFill>
                  <a:schemeClr val="bg1"/>
                </a:solidFill>
              </a:rPr>
              <a:t>aws</a:t>
            </a:r>
            <a:r>
              <a:rPr lang="en-US" sz="1200" dirty="0">
                <a:solidFill>
                  <a:schemeClr val="bg1"/>
                </a:solidFill>
              </a:rPr>
              <a:t>-microservices-deploy-options/issues/79</a:t>
            </a:r>
          </a:p>
        </p:txBody>
      </p:sp>
    </p:spTree>
    <p:extLst>
      <p:ext uri="{BB962C8B-B14F-4D97-AF65-F5344CB8AC3E}">
        <p14:creationId xmlns:p14="http://schemas.microsoft.com/office/powerpoint/2010/main" val="32754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EKS SUPPORT FOR FARGATE IN 2018</a:t>
            </a:r>
            <a:br>
              <a:rPr lang="en-US" dirty="0"/>
            </a:br>
            <a:endParaRPr lang="en-US" dirty="0"/>
          </a:p>
        </p:txBody>
      </p:sp>
      <p:grpSp>
        <p:nvGrpSpPr>
          <p:cNvPr id="6" name="Group 5">
            <a:extLst>
              <a:ext uri="{FF2B5EF4-FFF2-40B4-BE49-F238E27FC236}">
                <a16:creationId xmlns:a16="http://schemas.microsoft.com/office/drawing/2014/main" id="{DBE366E8-4DF8-4A6F-85E6-E62F59C282AB}"/>
              </a:ext>
            </a:extLst>
          </p:cNvPr>
          <p:cNvGrpSpPr/>
          <p:nvPr/>
        </p:nvGrpSpPr>
        <p:grpSpPr>
          <a:xfrm>
            <a:off x="5208942" y="2286000"/>
            <a:ext cx="3058017" cy="817208"/>
            <a:chOff x="2604512" y="2045969"/>
            <a:chExt cx="3934976" cy="1051562"/>
          </a:xfrm>
        </p:grpSpPr>
        <p:pic>
          <p:nvPicPr>
            <p:cNvPr id="4" name="Picture 3">
              <a:extLst>
                <a:ext uri="{FF2B5EF4-FFF2-40B4-BE49-F238E27FC236}">
                  <a16:creationId xmlns:a16="http://schemas.microsoft.com/office/drawing/2014/main" id="{156E8FC4-76B6-444F-96B6-ADD5C5E5E0F7}"/>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6A0C5CC9-B166-4B03-B91A-FF119CCD683E}"/>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grpSp>
        <p:nvGrpSpPr>
          <p:cNvPr id="7" name="Group 6">
            <a:extLst>
              <a:ext uri="{FF2B5EF4-FFF2-40B4-BE49-F238E27FC236}">
                <a16:creationId xmlns:a16="http://schemas.microsoft.com/office/drawing/2014/main" id="{052AE1F1-D755-40C8-AFC7-D6374198D761}"/>
              </a:ext>
            </a:extLst>
          </p:cNvPr>
          <p:cNvGrpSpPr/>
          <p:nvPr/>
        </p:nvGrpSpPr>
        <p:grpSpPr>
          <a:xfrm>
            <a:off x="865120" y="2123104"/>
            <a:ext cx="2894724" cy="1143000"/>
            <a:chOff x="2320034" y="3120135"/>
            <a:chExt cx="2014732" cy="795530"/>
          </a:xfrm>
        </p:grpSpPr>
        <p:pic>
          <p:nvPicPr>
            <p:cNvPr id="8" name="Picture 7">
              <a:extLst>
                <a:ext uri="{FF2B5EF4-FFF2-40B4-BE49-F238E27FC236}">
                  <a16:creationId xmlns:a16="http://schemas.microsoft.com/office/drawing/2014/main" id="{464A0FB0-B774-4586-88D7-6D0F45C65AAA}"/>
                </a:ext>
              </a:extLst>
            </p:cNvPr>
            <p:cNvPicPr>
              <a:picLocks noChangeAspect="1"/>
            </p:cNvPicPr>
            <p:nvPr/>
          </p:nvPicPr>
          <p:blipFill rotWithShape="1">
            <a:blip r:embed="rId6"/>
            <a:srcRect r="60716"/>
            <a:stretch/>
          </p:blipFill>
          <p:spPr>
            <a:xfrm>
              <a:off x="2320034" y="3120135"/>
              <a:ext cx="791466" cy="795530"/>
            </a:xfrm>
            <a:prstGeom prst="rect">
              <a:avLst/>
            </a:prstGeom>
          </p:spPr>
        </p:pic>
        <p:pic>
          <p:nvPicPr>
            <p:cNvPr id="9" name="Picture 8">
              <a:extLst>
                <a:ext uri="{FF2B5EF4-FFF2-40B4-BE49-F238E27FC236}">
                  <a16:creationId xmlns:a16="http://schemas.microsoft.com/office/drawing/2014/main" id="{C78FE7B0-D42F-472F-AA17-A09D8C06037A}"/>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41806"/>
            <a:stretch/>
          </p:blipFill>
          <p:spPr>
            <a:xfrm>
              <a:off x="3162300" y="3120135"/>
              <a:ext cx="1172466" cy="795530"/>
            </a:xfrm>
            <a:prstGeom prst="rect">
              <a:avLst/>
            </a:prstGeom>
          </p:spPr>
        </p:pic>
      </p:grpSp>
      <p:sp>
        <p:nvSpPr>
          <p:cNvPr id="10" name="Cross 9">
            <a:extLst>
              <a:ext uri="{FF2B5EF4-FFF2-40B4-BE49-F238E27FC236}">
                <a16:creationId xmlns:a16="http://schemas.microsoft.com/office/drawing/2014/main" id="{EE579095-09A6-4C83-B8B3-90C84F33720B}"/>
              </a:ext>
            </a:extLst>
          </p:cNvPr>
          <p:cNvSpPr/>
          <p:nvPr/>
        </p:nvSpPr>
        <p:spPr>
          <a:xfrm>
            <a:off x="4180515" y="2361072"/>
            <a:ext cx="667063" cy="667063"/>
          </a:xfrm>
          <a:prstGeom prst="plus">
            <a:avLst>
              <a:gd name="adj" fmla="val 43277"/>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nodeType="withEffect">
                                  <p:stCondLst>
                                    <p:cond delay="0"/>
                                  </p:stCondLst>
                                  <p:childTnLst>
                                    <p:animScale>
                                      <p:cBhvr>
                                        <p:cTn id="9" dur="500" fill="hold"/>
                                        <p:tgtEl>
                                          <p:spTgt spid="7"/>
                                        </p:tgtEl>
                                      </p:cBhvr>
                                      <p:by x="50000" y="50000"/>
                                    </p:animScale>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par>
                                <p:cTn id="17" presetID="10" presetClass="entr" presetSubtype="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6" presetClass="emph" presetSubtype="0" accel="100000" autoRev="1" fill="hold" nodeType="withEffect">
                                  <p:stCondLst>
                                    <p:cond delay="0"/>
                                  </p:stCondLst>
                                  <p:childTnLst>
                                    <p:animScale>
                                      <p:cBhvr>
                                        <p:cTn id="21" dur="500" fill="hold"/>
                                        <p:tgtEl>
                                          <p:spTgt spid="6"/>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Microservices using AWS Lambda</a:t>
            </a:r>
          </a:p>
        </p:txBody>
      </p:sp>
      <p:pic>
        <p:nvPicPr>
          <p:cNvPr id="5" name="Picture 4">
            <a:extLst>
              <a:ext uri="{FF2B5EF4-FFF2-40B4-BE49-F238E27FC236}">
                <a16:creationId xmlns:a16="http://schemas.microsoft.com/office/drawing/2014/main" id="{8FCD6843-8F61-4948-B52E-F4EF74EBD0C6}"/>
              </a:ext>
            </a:extLst>
          </p:cNvPr>
          <p:cNvPicPr>
            <a:picLocks noChangeAspect="1"/>
          </p:cNvPicPr>
          <p:nvPr/>
        </p:nvPicPr>
        <p:blipFill>
          <a:blip r:embed="rId3"/>
          <a:stretch>
            <a:fillRect/>
          </a:stretch>
        </p:blipFill>
        <p:spPr>
          <a:xfrm>
            <a:off x="7127697" y="1345587"/>
            <a:ext cx="1645643" cy="1982470"/>
          </a:xfrm>
          <a:prstGeom prst="rect">
            <a:avLst/>
          </a:prstGeom>
        </p:spPr>
      </p:pic>
    </p:spTree>
    <p:extLst>
      <p:ext uri="{BB962C8B-B14F-4D97-AF65-F5344CB8AC3E}">
        <p14:creationId xmlns:p14="http://schemas.microsoft.com/office/powerpoint/2010/main" val="9817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Serverless Key Concepts</a:t>
            </a:r>
          </a:p>
        </p:txBody>
      </p:sp>
    </p:spTree>
    <p:extLst>
      <p:ext uri="{BB962C8B-B14F-4D97-AF65-F5344CB8AC3E}">
        <p14:creationId xmlns:p14="http://schemas.microsoft.com/office/powerpoint/2010/main" val="27469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09196" y="2264145"/>
            <a:ext cx="3447383"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No servers to provision </a:t>
            </a:r>
            <a:br>
              <a:rPr lang="en-US" sz="1800" b="1" dirty="0">
                <a:solidFill>
                  <a:schemeClr val="bg1"/>
                </a:solidFill>
                <a:latin typeface="Amazon Ember" charset="0"/>
                <a:ea typeface="Amazon Ember" charset="0"/>
                <a:cs typeface="Amazon Ember" charset="0"/>
              </a:rPr>
            </a:br>
            <a:r>
              <a:rPr lang="en-US" sz="1800" b="1" dirty="0">
                <a:solidFill>
                  <a:schemeClr val="bg1"/>
                </a:solidFill>
                <a:latin typeface="Amazon Ember" charset="0"/>
                <a:ea typeface="Amazon Ember" charset="0"/>
                <a:cs typeface="Amazon Ember" charset="0"/>
              </a:rPr>
              <a:t>or manage</a:t>
            </a:r>
          </a:p>
        </p:txBody>
      </p:sp>
      <p:sp>
        <p:nvSpPr>
          <p:cNvPr id="10" name="TextBox 9"/>
          <p:cNvSpPr txBox="1"/>
          <p:nvPr/>
        </p:nvSpPr>
        <p:spPr>
          <a:xfrm>
            <a:off x="4632088" y="2264145"/>
            <a:ext cx="327546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Scales with usage</a:t>
            </a:r>
          </a:p>
        </p:txBody>
      </p:sp>
      <p:sp>
        <p:nvSpPr>
          <p:cNvPr id="12" name="TextBox 11"/>
          <p:cNvSpPr txBox="1"/>
          <p:nvPr/>
        </p:nvSpPr>
        <p:spPr>
          <a:xfrm>
            <a:off x="868351" y="4179121"/>
            <a:ext cx="3529073" cy="369332"/>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Never pay for idle</a:t>
            </a:r>
          </a:p>
        </p:txBody>
      </p:sp>
      <p:sp>
        <p:nvSpPr>
          <p:cNvPr id="16" name="TextBox 15"/>
          <p:cNvSpPr txBox="1"/>
          <p:nvPr/>
        </p:nvSpPr>
        <p:spPr>
          <a:xfrm>
            <a:off x="4723932" y="4179121"/>
            <a:ext cx="3091775" cy="646331"/>
          </a:xfrm>
          <a:prstGeom prst="rect">
            <a:avLst/>
          </a:prstGeom>
          <a:noFill/>
        </p:spPr>
        <p:txBody>
          <a:bodyPr wrap="square" rtlCol="0">
            <a:spAutoFit/>
          </a:bodyPr>
          <a:lstStyle/>
          <a:p>
            <a:pPr algn="ctr"/>
            <a:r>
              <a:rPr lang="en-US" sz="1800" b="1" dirty="0">
                <a:solidFill>
                  <a:schemeClr val="bg1"/>
                </a:solidFill>
                <a:latin typeface="Amazon Ember" charset="0"/>
                <a:ea typeface="Amazon Ember" charset="0"/>
                <a:cs typeface="Amazon Ember" charset="0"/>
              </a:rPr>
              <a:t>Availability and fault tolerance built in</a:t>
            </a:r>
          </a:p>
        </p:txBody>
      </p:sp>
      <p:sp>
        <p:nvSpPr>
          <p:cNvPr id="3" name="Title 2"/>
          <p:cNvSpPr>
            <a:spLocks noGrp="1"/>
          </p:cNvSpPr>
          <p:nvPr>
            <p:ph type="title"/>
          </p:nvPr>
        </p:nvSpPr>
        <p:spPr/>
        <p:txBody>
          <a:bodyPr>
            <a:normAutofit/>
          </a:bodyPr>
          <a:lstStyle/>
          <a:p>
            <a:r>
              <a:rPr lang="en-US" dirty="0">
                <a:latin typeface="Amazon Ember" charset="0"/>
                <a:ea typeface="Amazon Ember" charset="0"/>
                <a:cs typeface="Amazon Ember" charset="0"/>
              </a:rPr>
              <a:t>Serverless means…</a:t>
            </a:r>
          </a:p>
        </p:txBody>
      </p:sp>
      <p:pic>
        <p:nvPicPr>
          <p:cNvPr id="5" name="Picture 2" descr="100x100_benefit_code-qual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485"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100x100_benefit_increase-upwar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569" y="104935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0x100_benefit_performa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485" y="312907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5731" y="3170073"/>
            <a:ext cx="808177" cy="808177"/>
          </a:xfrm>
          <a:prstGeom prst="rect">
            <a:avLst/>
          </a:prstGeom>
        </p:spPr>
      </p:pic>
    </p:spTree>
    <p:extLst>
      <p:ext uri="{BB962C8B-B14F-4D97-AF65-F5344CB8AC3E}">
        <p14:creationId xmlns:p14="http://schemas.microsoft.com/office/powerpoint/2010/main" val="2011278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mazon Ember" charset="0"/>
                <a:ea typeface="Amazon Ember" charset="0"/>
                <a:cs typeface="Amazon Ember" charset="0"/>
              </a:rPr>
              <a:t>Spectrum of AWS offerings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a:t>
              </a:r>
            </a:p>
            <a:p>
              <a:pPr algn="ctr"/>
              <a:r>
                <a:rPr lang="en-US" sz="1200" b="1" dirty="0">
                  <a:solidFill>
                    <a:schemeClr val="bg1"/>
                  </a:solidFill>
                  <a:latin typeface="Amazon Ember" charset="0"/>
                  <a:ea typeface="Amazon Ember" charset="0"/>
                  <a:cs typeface="Amazon Ember"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a:t>
              </a:r>
              <a:br>
                <a:rPr lang="en-US" sz="1200" b="1" dirty="0">
                  <a:solidFill>
                    <a:schemeClr val="bg1"/>
                  </a:solidFill>
                  <a:latin typeface="Amazon Ember" charset="0"/>
                  <a:ea typeface="Amazon Ember" charset="0"/>
                  <a:cs typeface="Amazon Ember" charset="0"/>
                </a:rPr>
              </a:br>
              <a:r>
                <a:rPr lang="en-US" sz="1200" b="1" dirty="0">
                  <a:solidFill>
                    <a:schemeClr val="bg1"/>
                  </a:solidFill>
                  <a:latin typeface="Amazon Ember" charset="0"/>
                  <a:ea typeface="Amazon Ember" charset="0"/>
                  <a:cs typeface="Amazon Ember"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charset="0"/>
                  <a:ea typeface="Amazon Ember" charset="0"/>
                  <a:cs typeface="Amazon Ember"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charset="0"/>
                <a:ea typeface="Amazon Ember" charset="0"/>
                <a:cs typeface="Amazon Ember"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charset="0"/>
                <a:ea typeface="Amazon Ember" charset="0"/>
                <a:cs typeface="Amazon Ember"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142826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Basics</a:t>
            </a:r>
          </a:p>
        </p:txBody>
      </p:sp>
    </p:spTree>
    <p:extLst>
      <p:ext uri="{BB962C8B-B14F-4D97-AF65-F5344CB8AC3E}">
        <p14:creationId xmlns:p14="http://schemas.microsoft.com/office/powerpoint/2010/main" val="106422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AWS Lambda</a:t>
            </a:r>
          </a:p>
        </p:txBody>
      </p:sp>
      <p:sp>
        <p:nvSpPr>
          <p:cNvPr id="6" name="Content Placeholder 2"/>
          <p:cNvSpPr>
            <a:spLocks noGrp="1"/>
          </p:cNvSpPr>
          <p:nvPr>
            <p:ph idx="4294967295"/>
          </p:nvPr>
        </p:nvSpPr>
        <p:spPr>
          <a:xfrm>
            <a:off x="1781033" y="1130300"/>
            <a:ext cx="2728913" cy="1363663"/>
          </a:xfrm>
        </p:spPr>
        <p:txBody>
          <a:bodyPr>
            <a:noAutofit/>
          </a:bodyPr>
          <a:lstStyle/>
          <a:p>
            <a:pPr marL="0" indent="0">
              <a:buNone/>
            </a:pPr>
            <a:r>
              <a:rPr lang="en-US" sz="1800" b="1" u="sng" dirty="0"/>
              <a:t>Bring your own code</a:t>
            </a:r>
          </a:p>
          <a:p>
            <a:pPr marL="285750" indent="-285750">
              <a:buFont typeface="Arial" panose="020B0604020202020204" pitchFamily="34" charset="0"/>
              <a:buChar char="•"/>
            </a:pPr>
            <a:r>
              <a:rPr lang="en-US" sz="1600" dirty="0"/>
              <a:t>Node.js, Java, Python, C#, Go</a:t>
            </a:r>
          </a:p>
          <a:p>
            <a:pPr marL="285750" indent="-285750">
              <a:buFont typeface="Arial" panose="020B0604020202020204" pitchFamily="34" charset="0"/>
              <a:buChar char="•"/>
            </a:pPr>
            <a:r>
              <a:rPr lang="en-US" sz="1600" dirty="0"/>
              <a:t>Bring your own libraries (even native ones)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457" y="1129663"/>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38" y="1129663"/>
            <a:ext cx="914400" cy="914400"/>
          </a:xfrm>
          <a:prstGeom prst="rect">
            <a:avLst/>
          </a:prstGeom>
        </p:spPr>
      </p:pic>
      <p:grpSp>
        <p:nvGrpSpPr>
          <p:cNvPr id="9" name="Group 8"/>
          <p:cNvGrpSpPr/>
          <p:nvPr/>
        </p:nvGrpSpPr>
        <p:grpSpPr>
          <a:xfrm>
            <a:off x="4809392" y="3138362"/>
            <a:ext cx="914400" cy="955650"/>
            <a:chOff x="4394185" y="1972271"/>
            <a:chExt cx="914400" cy="95565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185" y="1972271"/>
              <a:ext cx="914400" cy="9144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6425" y="2535606"/>
              <a:ext cx="392315" cy="392315"/>
            </a:xfrm>
            <a:prstGeom prst="rect">
              <a:avLst/>
            </a:prstGeom>
          </p:spPr>
        </p:pic>
      </p:grpSp>
      <p:grpSp>
        <p:nvGrpSpPr>
          <p:cNvPr id="12" name="Group 11"/>
          <p:cNvGrpSpPr>
            <a:grpSpLocks noChangeAspect="1"/>
          </p:cNvGrpSpPr>
          <p:nvPr/>
        </p:nvGrpSpPr>
        <p:grpSpPr>
          <a:xfrm>
            <a:off x="627738" y="3265362"/>
            <a:ext cx="914400" cy="643694"/>
            <a:chOff x="328925" y="2084621"/>
            <a:chExt cx="1298952" cy="738932"/>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9619" y="2088231"/>
              <a:ext cx="388258" cy="38825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5735" y="2148875"/>
              <a:ext cx="327613" cy="327613"/>
            </a:xfrm>
            <a:prstGeom prst="rect">
              <a:avLst/>
            </a:prstGeom>
          </p:spPr>
        </p:pic>
        <p:grpSp>
          <p:nvGrpSpPr>
            <p:cNvPr id="15" name="Group 2822"/>
            <p:cNvGrpSpPr/>
            <p:nvPr/>
          </p:nvGrpSpPr>
          <p:grpSpPr>
            <a:xfrm>
              <a:off x="1077481" y="2535678"/>
              <a:ext cx="260585" cy="287875"/>
              <a:chOff x="0" y="0"/>
              <a:chExt cx="1394170" cy="1394170"/>
            </a:xfrm>
          </p:grpSpPr>
          <p:sp>
            <p:nvSpPr>
              <p:cNvPr id="23"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solidFill>
                <a:srgbClr val="FAA634"/>
              </a:solid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4"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ln w="3175" cap="flat">
                <a:noFill/>
                <a:miter lim="400000"/>
              </a:ln>
              <a:effectLst/>
            </p:spPr>
          </p:pic>
        </p:grpSp>
        <p:grpSp>
          <p:nvGrpSpPr>
            <p:cNvPr id="16" name="Group 2822"/>
            <p:cNvGrpSpPr/>
            <p:nvPr/>
          </p:nvGrpSpPr>
          <p:grpSpPr>
            <a:xfrm>
              <a:off x="618412" y="2528866"/>
              <a:ext cx="260585" cy="287875"/>
              <a:chOff x="0" y="0"/>
              <a:chExt cx="1394170" cy="1394170"/>
            </a:xfrm>
            <a:solidFill>
              <a:schemeClr val="accent2"/>
            </a:solidFill>
          </p:grpSpPr>
          <p:sp>
            <p:nvSpPr>
              <p:cNvPr id="21" name="Shape 2820"/>
              <p:cNvSpPr/>
              <p:nvPr/>
            </p:nvSpPr>
            <p:spPr>
              <a:xfrm>
                <a:off x="0" y="0"/>
                <a:ext cx="1394170" cy="139417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7334" y="21600"/>
                      <a:pt x="7334" y="21600"/>
                      <a:pt x="7334" y="21600"/>
                    </a:cubicBezTo>
                    <a:cubicBezTo>
                      <a:pt x="9877" y="21600"/>
                      <a:pt x="9877" y="21600"/>
                      <a:pt x="9877" y="21600"/>
                    </a:cubicBezTo>
                    <a:cubicBezTo>
                      <a:pt x="20048" y="21600"/>
                      <a:pt x="20048" y="21600"/>
                      <a:pt x="20048" y="21600"/>
                    </a:cubicBezTo>
                    <a:cubicBezTo>
                      <a:pt x="20904" y="21600"/>
                      <a:pt x="21600" y="20904"/>
                      <a:pt x="21600" y="20048"/>
                    </a:cubicBezTo>
                    <a:cubicBezTo>
                      <a:pt x="21600" y="8726"/>
                      <a:pt x="21600" y="8726"/>
                      <a:pt x="21600" y="8726"/>
                    </a:cubicBezTo>
                    <a:cubicBezTo>
                      <a:pt x="21600" y="2248"/>
                      <a:pt x="21600" y="2248"/>
                      <a:pt x="21600" y="2248"/>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50800" tIns="50800" rIns="50800" bIns="50800" numCol="1" anchor="t">
                <a:noAutofit/>
              </a:bodyPr>
              <a:lstStyle/>
              <a:p>
                <a:pPr defTabSz="914378">
                  <a:defRPr sz="1800">
                    <a:solidFill>
                      <a:srgbClr val="000000"/>
                    </a:solidFill>
                    <a:latin typeface="Calibri"/>
                    <a:ea typeface="Calibri"/>
                    <a:cs typeface="Calibri"/>
                    <a:sym typeface="Calibri"/>
                  </a:defRPr>
                </a:pPr>
                <a:endParaRPr dirty="0">
                  <a:solidFill>
                    <a:srgbClr val="000000"/>
                  </a:solidFill>
                  <a:latin typeface="Calibri"/>
                  <a:ea typeface="Calibri"/>
                  <a:cs typeface="Calibri"/>
                  <a:sym typeface="Calibri"/>
                </a:endParaRPr>
              </a:p>
            </p:txBody>
          </p:sp>
          <p:pic>
            <p:nvPicPr>
              <p:cNvPr id="22" name="image11.pdf"/>
              <p:cNvPicPr/>
              <p:nvPr/>
            </p:nvPicPr>
            <p:blipFill>
              <a:blip r:embed="rId9" cstate="screen">
                <a:extLst>
                  <a:ext uri="{28A0092B-C50C-407E-A947-70E740481C1C}">
                    <a14:useLocalDpi xmlns:a14="http://schemas.microsoft.com/office/drawing/2010/main"/>
                  </a:ext>
                </a:extLst>
              </a:blip>
              <a:stretch>
                <a:fillRect/>
              </a:stretch>
            </p:blipFill>
            <p:spPr>
              <a:xfrm>
                <a:off x="147588" y="131039"/>
                <a:ext cx="1098992" cy="1132092"/>
              </a:xfrm>
              <a:prstGeom prst="rect">
                <a:avLst/>
              </a:prstGeom>
              <a:grpFill/>
              <a:ln w="3175" cap="flat">
                <a:noFill/>
                <a:miter lim="400000"/>
              </a:ln>
              <a:effectLst/>
            </p:spPr>
          </p:pic>
        </p:grpSp>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25" y="2084621"/>
              <a:ext cx="402451" cy="402451"/>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072" y="2398313"/>
              <a:ext cx="204851" cy="204851"/>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751" y="2398955"/>
              <a:ext cx="204851" cy="204851"/>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6722" y="2379263"/>
              <a:ext cx="204851" cy="204851"/>
            </a:xfrm>
            <a:prstGeom prst="rect">
              <a:avLst/>
            </a:prstGeom>
          </p:spPr>
        </p:pic>
      </p:grpSp>
      <p:sp>
        <p:nvSpPr>
          <p:cNvPr id="25" name="Content Placeholder 2"/>
          <p:cNvSpPr txBox="1">
            <a:spLocks/>
          </p:cNvSpPr>
          <p:nvPr/>
        </p:nvSpPr>
        <p:spPr>
          <a:xfrm>
            <a:off x="1760649" y="3020447"/>
            <a:ext cx="2729445" cy="173252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400" dirty="0">
              <a:solidFill>
                <a:srgbClr val="474746"/>
              </a:solidFill>
            </a:endParaRPr>
          </a:p>
        </p:txBody>
      </p:sp>
      <p:sp>
        <p:nvSpPr>
          <p:cNvPr id="26" name="Content Placeholder 2"/>
          <p:cNvSpPr txBox="1">
            <a:spLocks/>
          </p:cNvSpPr>
          <p:nvPr/>
        </p:nvSpPr>
        <p:spPr>
          <a:xfrm>
            <a:off x="5881752" y="112966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Simple resource model</a:t>
            </a:r>
          </a:p>
          <a:p>
            <a:pPr marL="285750" indent="-285750">
              <a:buFont typeface="Arial" panose="020B0604020202020204" pitchFamily="34" charset="0"/>
              <a:buChar char="•"/>
            </a:pPr>
            <a:r>
              <a:rPr lang="en-US" sz="1600" dirty="0">
                <a:solidFill>
                  <a:schemeClr val="bg1"/>
                </a:solidFill>
              </a:rPr>
              <a:t>Select power rating from 128 MB to 3 GB</a:t>
            </a:r>
          </a:p>
          <a:p>
            <a:pPr marL="285750" indent="-285750">
              <a:buFont typeface="Arial" panose="020B0604020202020204" pitchFamily="34" charset="0"/>
              <a:buChar char="•"/>
            </a:pPr>
            <a:r>
              <a:rPr lang="en-US" sz="1600" dirty="0">
                <a:solidFill>
                  <a:schemeClr val="bg1"/>
                </a:solidFill>
              </a:rPr>
              <a:t>CPU and network allocated proportionately</a:t>
            </a:r>
          </a:p>
        </p:txBody>
      </p:sp>
      <p:sp>
        <p:nvSpPr>
          <p:cNvPr id="27" name="Content Placeholder 2"/>
          <p:cNvSpPr txBox="1">
            <a:spLocks/>
          </p:cNvSpPr>
          <p:nvPr/>
        </p:nvSpPr>
        <p:spPr>
          <a:xfrm>
            <a:off x="1781033" y="3019283"/>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use</a:t>
            </a:r>
          </a:p>
          <a:p>
            <a:pPr marL="285750" indent="-285750">
              <a:buFont typeface="Arial" panose="020B0604020202020204" pitchFamily="34" charset="0"/>
              <a:buChar char="•"/>
            </a:pPr>
            <a:r>
              <a:rPr lang="en-US" sz="1600" dirty="0">
                <a:solidFill>
                  <a:schemeClr val="bg1"/>
                </a:solidFill>
              </a:rPr>
              <a:t>Synchronous or asynchronous</a:t>
            </a:r>
          </a:p>
          <a:p>
            <a:pPr marL="285750" indent="-285750">
              <a:buFont typeface="Arial" panose="020B0604020202020204" pitchFamily="34" charset="0"/>
              <a:buChar char="•"/>
            </a:pPr>
            <a:r>
              <a:rPr lang="en-US" sz="1600" dirty="0">
                <a:solidFill>
                  <a:schemeClr val="bg1"/>
                </a:solidFill>
              </a:rPr>
              <a:t>Integrated with other AWS services</a:t>
            </a:r>
          </a:p>
        </p:txBody>
      </p:sp>
      <p:sp>
        <p:nvSpPr>
          <p:cNvPr id="28" name="Content Placeholder 2"/>
          <p:cNvSpPr txBox="1">
            <a:spLocks/>
          </p:cNvSpPr>
          <p:nvPr/>
        </p:nvSpPr>
        <p:spPr>
          <a:xfrm>
            <a:off x="5881752" y="3018646"/>
            <a:ext cx="2728913" cy="136366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solidFill>
                  <a:schemeClr val="bg1"/>
                </a:solidFill>
              </a:rPr>
              <a:t>Flexible authorization</a:t>
            </a:r>
          </a:p>
          <a:p>
            <a:pPr marL="285750" indent="-285750">
              <a:buFont typeface="Arial" panose="020B0604020202020204" pitchFamily="34" charset="0"/>
              <a:buChar char="•"/>
            </a:pPr>
            <a:r>
              <a:rPr lang="en-US" sz="1600" dirty="0">
                <a:solidFill>
                  <a:schemeClr val="bg1"/>
                </a:solidFill>
              </a:rPr>
              <a:t>Securely grant access to resources and VPCs</a:t>
            </a:r>
          </a:p>
          <a:p>
            <a:pPr marL="285750" indent="-285750">
              <a:buFont typeface="Arial" panose="020B0604020202020204" pitchFamily="34" charset="0"/>
              <a:buChar char="•"/>
            </a:pPr>
            <a:r>
              <a:rPr lang="en-US" sz="1600" dirty="0">
                <a:solidFill>
                  <a:schemeClr val="bg1"/>
                </a:solidFill>
              </a:rPr>
              <a:t>Fine-grained control for invoking your functions</a:t>
            </a:r>
          </a:p>
        </p:txBody>
      </p:sp>
    </p:spTree>
    <p:extLst>
      <p:ext uri="{BB962C8B-B14F-4D97-AF65-F5344CB8AC3E}">
        <p14:creationId xmlns:p14="http://schemas.microsoft.com/office/powerpoint/2010/main" val="11278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execution model</a:t>
            </a:r>
          </a:p>
        </p:txBody>
      </p:sp>
      <p:sp>
        <p:nvSpPr>
          <p:cNvPr id="6" name="Content Placeholder 5"/>
          <p:cNvSpPr>
            <a:spLocks noGrp="1"/>
          </p:cNvSpPr>
          <p:nvPr>
            <p:ph sz="half" idx="1"/>
          </p:nvPr>
        </p:nvSpPr>
        <p:spPr>
          <a:xfrm>
            <a:off x="332610" y="919557"/>
            <a:ext cx="2549458" cy="3394472"/>
          </a:xfrm>
        </p:spPr>
        <p:txBody>
          <a:bodyPr/>
          <a:lstStyle/>
          <a:p>
            <a:r>
              <a:rPr lang="en-US" dirty="0">
                <a:latin typeface="Helvetica" charset="0"/>
                <a:ea typeface="Helvetica" charset="0"/>
                <a:cs typeface="Helvetica" charset="0"/>
              </a:rPr>
              <a:t>Synchronous (push)</a:t>
            </a:r>
          </a:p>
        </p:txBody>
      </p:sp>
      <p:sp>
        <p:nvSpPr>
          <p:cNvPr id="7" name="Content Placeholder 6"/>
          <p:cNvSpPr>
            <a:spLocks noGrp="1"/>
          </p:cNvSpPr>
          <p:nvPr>
            <p:ph sz="half" idx="10"/>
          </p:nvPr>
        </p:nvSpPr>
        <p:spPr>
          <a:xfrm>
            <a:off x="3300632" y="919557"/>
            <a:ext cx="3043659" cy="3394472"/>
          </a:xfrm>
        </p:spPr>
        <p:txBody>
          <a:bodyPr/>
          <a:lstStyle/>
          <a:p>
            <a:r>
              <a:rPr lang="en-US">
                <a:latin typeface="Helvetica" charset="0"/>
                <a:ea typeface="Helvetica" charset="0"/>
                <a:cs typeface="Helvetica" charset="0"/>
              </a:rPr>
              <a:t>Asynchronous (event)</a:t>
            </a:r>
            <a:endParaRPr lang="en-US" dirty="0">
              <a:latin typeface="Helvetica" charset="0"/>
              <a:ea typeface="Helvetica" charset="0"/>
              <a:cs typeface="Helvetica" charset="0"/>
            </a:endParaRPr>
          </a:p>
        </p:txBody>
      </p:sp>
      <p:sp>
        <p:nvSpPr>
          <p:cNvPr id="8" name="Content Placeholder 7"/>
          <p:cNvSpPr>
            <a:spLocks noGrp="1"/>
          </p:cNvSpPr>
          <p:nvPr>
            <p:ph sz="half" idx="11"/>
          </p:nvPr>
        </p:nvSpPr>
        <p:spPr>
          <a:xfrm>
            <a:off x="6340894" y="943600"/>
            <a:ext cx="2442633" cy="3394472"/>
          </a:xfrm>
        </p:spPr>
        <p:txBody>
          <a:bodyPr/>
          <a:lstStyle/>
          <a:p>
            <a:r>
              <a:rPr lang="en-US" dirty="0">
                <a:latin typeface="Helvetica" charset="0"/>
                <a:ea typeface="Helvetica" charset="0"/>
                <a:cs typeface="Helvetica" charset="0"/>
              </a:rPr>
              <a:t>Stream-based</a:t>
            </a:r>
          </a:p>
        </p:txBody>
      </p:sp>
      <p:grpSp>
        <p:nvGrpSpPr>
          <p:cNvPr id="11" name="Group 10"/>
          <p:cNvGrpSpPr/>
          <p:nvPr/>
        </p:nvGrpSpPr>
        <p:grpSpPr>
          <a:xfrm>
            <a:off x="612237" y="1329258"/>
            <a:ext cx="1559250" cy="670035"/>
            <a:chOff x="1197676" y="1996618"/>
            <a:chExt cx="1559250" cy="670035"/>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676" y="1996618"/>
              <a:ext cx="558361" cy="670035"/>
            </a:xfrm>
            <a:prstGeom prst="rect">
              <a:avLst/>
            </a:prstGeom>
          </p:spPr>
        </p:pic>
        <p:sp>
          <p:nvSpPr>
            <p:cNvPr id="33" name="TextBox 32"/>
            <p:cNvSpPr txBox="1"/>
            <p:nvPr/>
          </p:nvSpPr>
          <p:spPr>
            <a:xfrm>
              <a:off x="1822592" y="2185599"/>
              <a:ext cx="934334"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Amazon</a:t>
              </a:r>
              <a:br>
                <a:rPr lang="en-US" sz="1050" dirty="0">
                  <a:solidFill>
                    <a:schemeClr val="bg1"/>
                  </a:solidFill>
                </a:rPr>
              </a:br>
              <a:r>
                <a:rPr lang="en-US" sz="1050" dirty="0">
                  <a:solidFill>
                    <a:schemeClr val="bg1"/>
                  </a:solidFill>
                </a:rPr>
                <a:t>API Gateway</a:t>
              </a:r>
            </a:p>
          </p:txBody>
        </p:sp>
      </p:grpSp>
      <p:grpSp>
        <p:nvGrpSpPr>
          <p:cNvPr id="13" name="Group 12"/>
          <p:cNvGrpSpPr/>
          <p:nvPr/>
        </p:nvGrpSpPr>
        <p:grpSpPr>
          <a:xfrm>
            <a:off x="975041" y="3486226"/>
            <a:ext cx="861928" cy="991641"/>
            <a:chOff x="2745361" y="1661600"/>
            <a:chExt cx="934334" cy="1182104"/>
          </a:xfrm>
        </p:grpSpPr>
        <p:pic>
          <p:nvPicPr>
            <p:cNvPr id="28" name="Picture 27"/>
            <p:cNvPicPr>
              <a:picLocks noChangeAspect="1"/>
            </p:cNvPicPr>
            <p:nvPr/>
          </p:nvPicPr>
          <p:blipFill>
            <a:blip r:embed="rId4"/>
            <a:stretch>
              <a:fillRect/>
            </a:stretch>
          </p:blipFill>
          <p:spPr>
            <a:xfrm>
              <a:off x="2887979" y="1661600"/>
              <a:ext cx="649097" cy="670035"/>
            </a:xfrm>
            <a:prstGeom prst="rect">
              <a:avLst/>
            </a:prstGeom>
          </p:spPr>
        </p:pic>
        <p:sp>
          <p:nvSpPr>
            <p:cNvPr id="29" name="TextBox 28"/>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grpSp>
        <p:nvGrpSpPr>
          <p:cNvPr id="18" name="Group 17"/>
          <p:cNvGrpSpPr/>
          <p:nvPr/>
        </p:nvGrpSpPr>
        <p:grpSpPr>
          <a:xfrm>
            <a:off x="6724337" y="1368375"/>
            <a:ext cx="1449219" cy="589461"/>
            <a:chOff x="3106169" y="1243721"/>
            <a:chExt cx="1449219" cy="589461"/>
          </a:xfrm>
        </p:grpSpPr>
        <p:pic>
          <p:nvPicPr>
            <p:cNvPr id="24" name="Picture 23" descr="DynamoD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6169" y="1243721"/>
              <a:ext cx="589461" cy="589461"/>
            </a:xfrm>
            <a:prstGeom prst="rect">
              <a:avLst/>
            </a:prstGeom>
          </p:spPr>
        </p:pic>
        <p:sp>
          <p:nvSpPr>
            <p:cNvPr id="25" name="TextBox 24"/>
            <p:cNvSpPr txBox="1"/>
            <p:nvPr/>
          </p:nvSpPr>
          <p:spPr>
            <a:xfrm>
              <a:off x="3708312" y="1332888"/>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DynamoDB</a:t>
              </a:r>
            </a:p>
          </p:txBody>
        </p:sp>
      </p:grpSp>
      <p:pic>
        <p:nvPicPr>
          <p:cNvPr id="22" name="Picture 21" descr="SN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620" y="1329258"/>
            <a:ext cx="640080" cy="640080"/>
          </a:xfrm>
          <a:prstGeom prst="rect">
            <a:avLst/>
          </a:prstGeom>
        </p:spPr>
      </p:pic>
      <p:sp>
        <p:nvSpPr>
          <p:cNvPr id="23" name="TextBox 22"/>
          <p:cNvSpPr txBox="1"/>
          <p:nvPr/>
        </p:nvSpPr>
        <p:spPr>
          <a:xfrm>
            <a:off x="4156547" y="1487715"/>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SNS</a:t>
            </a:r>
          </a:p>
        </p:txBody>
      </p:sp>
      <p:grpSp>
        <p:nvGrpSpPr>
          <p:cNvPr id="48" name="Group 47"/>
          <p:cNvGrpSpPr/>
          <p:nvPr/>
        </p:nvGrpSpPr>
        <p:grpSpPr>
          <a:xfrm rot="5400000">
            <a:off x="1236973" y="1886228"/>
            <a:ext cx="338065" cy="1530963"/>
            <a:chOff x="338290" y="0"/>
            <a:chExt cx="582016" cy="3063240"/>
          </a:xfrm>
        </p:grpSpPr>
        <p:sp>
          <p:nvSpPr>
            <p:cNvPr id="49" name="Rectangle 48"/>
            <p:cNvSpPr/>
            <p:nvPr/>
          </p:nvSpPr>
          <p:spPr>
            <a:xfrm rot="16200000">
              <a:off x="-902323" y="1240613"/>
              <a:ext cx="3063240" cy="582014"/>
            </a:xfrm>
            <a:prstGeom prst="rect">
              <a:avLst/>
            </a:prstGeom>
          </p:spPr>
          <p:style>
            <a:lnRef idx="2">
              <a:schemeClr val="accent3"/>
            </a:lnRef>
            <a:fillRef idx="1">
              <a:schemeClr val="lt1"/>
            </a:fillRef>
            <a:effectRef idx="0">
              <a:schemeClr val="accent3"/>
            </a:effectRef>
            <a:fontRef idx="minor">
              <a:schemeClr val="dk1"/>
            </a:fontRef>
          </p:style>
          <p:txBody>
            <a:bodyPr/>
            <a:lstStyle/>
            <a:p>
              <a:r>
                <a:rPr lang="en-US" sz="1600" dirty="0">
                  <a:solidFill>
                    <a:schemeClr val="tx2">
                      <a:lumMod val="50000"/>
                    </a:schemeClr>
                  </a:solidFill>
                </a:rPr>
                <a:t>    /</a:t>
              </a:r>
              <a:r>
                <a:rPr lang="en-US" sz="1600" dirty="0" err="1">
                  <a:solidFill>
                    <a:schemeClr val="tx2">
                      <a:lumMod val="50000"/>
                    </a:schemeClr>
                  </a:solidFill>
                </a:rPr>
                <a:t>api</a:t>
              </a:r>
              <a:r>
                <a:rPr lang="en-US" sz="1600" dirty="0">
                  <a:solidFill>
                    <a:schemeClr val="tx2">
                      <a:lumMod val="50000"/>
                    </a:schemeClr>
                  </a:solidFill>
                </a:rPr>
                <a:t>/hello</a:t>
              </a:r>
              <a:endParaRPr lang="en-US" dirty="0">
                <a:solidFill>
                  <a:schemeClr val="tx2">
                    <a:lumMod val="50000"/>
                  </a:schemeClr>
                </a:solidFill>
              </a:endParaRPr>
            </a:p>
          </p:txBody>
        </p:sp>
        <p:sp>
          <p:nvSpPr>
            <p:cNvPr id="50" name="Rectangle 49"/>
            <p:cNvSpPr/>
            <p:nvPr/>
          </p:nvSpPr>
          <p:spPr>
            <a:xfrm rot="16200000">
              <a:off x="-902321" y="1240612"/>
              <a:ext cx="3063240" cy="582015"/>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endParaRPr lang="en-US" kern="1200" dirty="0">
                <a:solidFill>
                  <a:schemeClr val="bg1"/>
                </a:solidFill>
              </a:endParaRPr>
            </a:p>
          </p:txBody>
        </p:sp>
      </p:grpSp>
      <p:cxnSp>
        <p:nvCxnSpPr>
          <p:cNvPr id="54" name="Straight Arrow Connector 53"/>
          <p:cNvCxnSpPr>
            <a:stCxn id="49" idx="2"/>
            <a:endCxn id="28" idx="0"/>
          </p:cNvCxnSpPr>
          <p:nvPr/>
        </p:nvCxnSpPr>
        <p:spPr>
          <a:xfrm flipH="1">
            <a:off x="1406005" y="2820741"/>
            <a:ext cx="1" cy="66548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49" idx="0"/>
          </p:cNvCxnSpPr>
          <p:nvPr/>
        </p:nvCxnSpPr>
        <p:spPr>
          <a:xfrm>
            <a:off x="1406004" y="1976135"/>
            <a:ext cx="2" cy="50654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4262727" y="2989380"/>
            <a:ext cx="0" cy="42939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3831764" y="3486226"/>
            <a:ext cx="861928" cy="991641"/>
            <a:chOff x="2745361" y="1661600"/>
            <a:chExt cx="934334" cy="1182104"/>
          </a:xfrm>
        </p:grpSpPr>
        <p:pic>
          <p:nvPicPr>
            <p:cNvPr id="64" name="Picture 63"/>
            <p:cNvPicPr>
              <a:picLocks noChangeAspect="1"/>
            </p:cNvPicPr>
            <p:nvPr/>
          </p:nvPicPr>
          <p:blipFill>
            <a:blip r:embed="rId4"/>
            <a:stretch>
              <a:fillRect/>
            </a:stretch>
          </p:blipFill>
          <p:spPr>
            <a:xfrm>
              <a:off x="2887979" y="1661600"/>
              <a:ext cx="649097" cy="670035"/>
            </a:xfrm>
            <a:prstGeom prst="rect">
              <a:avLst/>
            </a:prstGeom>
          </p:spPr>
        </p:pic>
        <p:sp>
          <p:nvSpPr>
            <p:cNvPr id="65" name="TextBox 64"/>
            <p:cNvSpPr txBox="1"/>
            <p:nvPr/>
          </p:nvSpPr>
          <p:spPr>
            <a:xfrm>
              <a:off x="2745361" y="2458469"/>
              <a:ext cx="934334" cy="38523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function</a:t>
              </a:r>
            </a:p>
          </p:txBody>
        </p:sp>
      </p:grpSp>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2646" y="1983726"/>
            <a:ext cx="521367" cy="625640"/>
          </a:xfrm>
          <a:prstGeom prst="rect">
            <a:avLst/>
          </a:prstGeom>
        </p:spPr>
      </p:pic>
      <p:sp>
        <p:nvSpPr>
          <p:cNvPr id="69" name="TextBox 68"/>
          <p:cNvSpPr txBox="1"/>
          <p:nvPr/>
        </p:nvSpPr>
        <p:spPr>
          <a:xfrm>
            <a:off x="4156547" y="2137899"/>
            <a:ext cx="836042"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a:t>
            </a:r>
          </a:p>
          <a:p>
            <a:pPr algn="ctr"/>
            <a:r>
              <a:rPr lang="en-US" sz="1050" dirty="0">
                <a:solidFill>
                  <a:schemeClr val="bg1"/>
                </a:solidFill>
                <a:latin typeface="Helvetica Neue"/>
                <a:cs typeface="Helvetica Neue"/>
              </a:rPr>
              <a:t>S3</a:t>
            </a:r>
          </a:p>
        </p:txBody>
      </p:sp>
      <p:cxnSp>
        <p:nvCxnSpPr>
          <p:cNvPr id="72" name="Straight Arrow Connector 71"/>
          <p:cNvCxnSpPr/>
          <p:nvPr/>
        </p:nvCxnSpPr>
        <p:spPr>
          <a:xfrm flipH="1">
            <a:off x="3650644" y="2820741"/>
            <a:ext cx="1253826" cy="0"/>
          </a:xfrm>
          <a:prstGeom prst="straightConnector1">
            <a:avLst/>
          </a:prstGeom>
          <a:ln>
            <a:solidFill>
              <a:srgbClr val="C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3650644" y="2904315"/>
            <a:ext cx="1253826" cy="0"/>
          </a:xfrm>
          <a:prstGeom prst="straightConnector1">
            <a:avLst/>
          </a:prstGeom>
          <a:ln>
            <a:solidFill>
              <a:srgbClr val="00B05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H="1">
            <a:off x="3650644" y="2989380"/>
            <a:ext cx="1253826" cy="0"/>
          </a:xfrm>
          <a:prstGeom prst="straightConnector1">
            <a:avLst/>
          </a:prstGeom>
          <a:ln>
            <a:solidFill>
              <a:srgbClr val="7030A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05" name="Rectangle 104"/>
          <p:cNvSpPr/>
          <p:nvPr/>
        </p:nvSpPr>
        <p:spPr>
          <a:xfrm>
            <a:off x="4947834" y="2719649"/>
            <a:ext cx="633507" cy="369332"/>
          </a:xfrm>
          <a:prstGeom prst="rect">
            <a:avLst/>
          </a:prstGeom>
        </p:spPr>
        <p:txBody>
          <a:bodyPr wrap="none">
            <a:spAutoFit/>
          </a:bodyPr>
          <a:lstStyle/>
          <a:p>
            <a:r>
              <a:rPr lang="en-US" dirty="0">
                <a:solidFill>
                  <a:schemeClr val="bg1"/>
                </a:solidFill>
              </a:rPr>
              <a:t>reqs</a:t>
            </a:r>
          </a:p>
        </p:txBody>
      </p:sp>
      <p:pic>
        <p:nvPicPr>
          <p:cNvPr id="106" name="Picture 10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0254" y="2055905"/>
            <a:ext cx="492360" cy="590832"/>
          </a:xfrm>
          <a:prstGeom prst="rect">
            <a:avLst/>
          </a:prstGeom>
        </p:spPr>
      </p:pic>
      <p:sp>
        <p:nvSpPr>
          <p:cNvPr id="107" name="TextBox 106"/>
          <p:cNvSpPr txBox="1"/>
          <p:nvPr/>
        </p:nvSpPr>
        <p:spPr>
          <a:xfrm>
            <a:off x="7347863" y="2152199"/>
            <a:ext cx="847076" cy="323165"/>
          </a:xfrm>
          <a:prstGeom prst="rect">
            <a:avLst/>
          </a:prstGeom>
          <a:noFill/>
        </p:spPr>
        <p:txBody>
          <a:bodyPr wrap="square" lIns="0" tIns="0" rIns="0" bIns="0" rtlCol="0">
            <a:spAutoFit/>
          </a:bodyPr>
          <a:lstStyle/>
          <a:p>
            <a:pPr algn="ctr"/>
            <a:r>
              <a:rPr lang="en-US" sz="1050" dirty="0">
                <a:solidFill>
                  <a:schemeClr val="bg1"/>
                </a:solidFill>
                <a:latin typeface="Helvetica Neue"/>
                <a:cs typeface="Helvetica Neue"/>
              </a:rPr>
              <a:t>Amazon Kinesis</a:t>
            </a:r>
          </a:p>
        </p:txBody>
      </p:sp>
      <p:sp>
        <p:nvSpPr>
          <p:cNvPr id="114" name="Rectangle 113"/>
          <p:cNvSpPr/>
          <p:nvPr/>
        </p:nvSpPr>
        <p:spPr>
          <a:xfrm>
            <a:off x="7354123" y="2769409"/>
            <a:ext cx="958917" cy="338554"/>
          </a:xfrm>
          <a:prstGeom prst="rect">
            <a:avLst/>
          </a:prstGeom>
        </p:spPr>
        <p:txBody>
          <a:bodyPr wrap="none">
            <a:spAutoFit/>
          </a:bodyPr>
          <a:lstStyle/>
          <a:p>
            <a:r>
              <a:rPr lang="en-US" sz="1600" dirty="0">
                <a:solidFill>
                  <a:schemeClr val="bg1"/>
                </a:solidFill>
              </a:rPr>
              <a:t>changes</a:t>
            </a:r>
          </a:p>
        </p:txBody>
      </p:sp>
      <p:sp>
        <p:nvSpPr>
          <p:cNvPr id="115" name="Rectangle 114"/>
          <p:cNvSpPr/>
          <p:nvPr/>
        </p:nvSpPr>
        <p:spPr>
          <a:xfrm>
            <a:off x="6715434" y="2731252"/>
            <a:ext cx="1748003" cy="399597"/>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nvGrpSpPr>
          <p:cNvPr id="121" name="Group 120"/>
          <p:cNvGrpSpPr/>
          <p:nvPr/>
        </p:nvGrpSpPr>
        <p:grpSpPr>
          <a:xfrm>
            <a:off x="6901840" y="2834211"/>
            <a:ext cx="325582" cy="225274"/>
            <a:chOff x="6980496" y="3207836"/>
            <a:chExt cx="325582" cy="225274"/>
          </a:xfrm>
        </p:grpSpPr>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496" y="3207836"/>
              <a:ext cx="190232" cy="225274"/>
            </a:xfrm>
            <a:prstGeom prst="rect">
              <a:avLst/>
            </a:prstGeom>
          </p:spPr>
        </p:pic>
        <p:pic>
          <p:nvPicPr>
            <p:cNvPr id="117" name="Picture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8851" y="3207836"/>
              <a:ext cx="190232" cy="225274"/>
            </a:xfrm>
            <a:prstGeom prst="rect">
              <a:avLst/>
            </a:prstGeom>
          </p:spPr>
        </p:pic>
        <p:pic>
          <p:nvPicPr>
            <p:cNvPr id="119" name="Picture 1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5846" y="3207836"/>
              <a:ext cx="190232" cy="225274"/>
            </a:xfrm>
            <a:prstGeom prst="rect">
              <a:avLst/>
            </a:prstGeom>
          </p:spPr>
        </p:pic>
      </p:grpSp>
      <p:pic>
        <p:nvPicPr>
          <p:cNvPr id="122" name="Picture 1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2525" y="3511204"/>
            <a:ext cx="442417" cy="530900"/>
          </a:xfrm>
          <a:prstGeom prst="rect">
            <a:avLst/>
          </a:prstGeom>
        </p:spPr>
      </p:pic>
      <p:sp>
        <p:nvSpPr>
          <p:cNvPr id="123" name="TextBox 122"/>
          <p:cNvSpPr txBox="1"/>
          <p:nvPr/>
        </p:nvSpPr>
        <p:spPr>
          <a:xfrm>
            <a:off x="7377198" y="3666635"/>
            <a:ext cx="861928" cy="323165"/>
          </a:xfrm>
          <a:prstGeom prst="rect">
            <a:avLst/>
          </a:prstGeom>
          <a:noFill/>
        </p:spPr>
        <p:txBody>
          <a:bodyPr wrap="square" lIns="0" tIns="0" rIns="0" bIns="0" rtlCol="0">
            <a:spAutoFit/>
          </a:bodyPr>
          <a:lstStyle>
            <a:defPPr>
              <a:defRPr lang="en-US"/>
            </a:defPPr>
            <a:lvl1pPr algn="ctr">
              <a:defRPr sz="1000">
                <a:latin typeface="Helvetica Neue"/>
                <a:cs typeface="Helvetica Neue"/>
              </a:defRPr>
            </a:lvl1pPr>
          </a:lstStyle>
          <a:p>
            <a:r>
              <a:rPr lang="en-US" sz="1050" dirty="0">
                <a:solidFill>
                  <a:schemeClr val="bg1"/>
                </a:solidFill>
              </a:rPr>
              <a:t>AWS Lambda service</a:t>
            </a:r>
          </a:p>
        </p:txBody>
      </p:sp>
      <p:cxnSp>
        <p:nvCxnSpPr>
          <p:cNvPr id="124" name="Straight Arrow Connector 123"/>
          <p:cNvCxnSpPr/>
          <p:nvPr/>
        </p:nvCxnSpPr>
        <p:spPr>
          <a:xfrm>
            <a:off x="7808162" y="3188087"/>
            <a:ext cx="0" cy="429390"/>
          </a:xfrm>
          <a:prstGeom prst="straightConnector1">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29" name="Picture 128"/>
          <p:cNvPicPr>
            <a:picLocks noChangeAspect="1"/>
          </p:cNvPicPr>
          <p:nvPr/>
        </p:nvPicPr>
        <p:blipFill>
          <a:blip r:embed="rId4"/>
          <a:stretch>
            <a:fillRect/>
          </a:stretch>
        </p:blipFill>
        <p:spPr>
          <a:xfrm>
            <a:off x="7589435" y="4159600"/>
            <a:ext cx="417595" cy="391989"/>
          </a:xfrm>
          <a:prstGeom prst="rect">
            <a:avLst/>
          </a:prstGeom>
        </p:spPr>
      </p:pic>
      <p:sp>
        <p:nvSpPr>
          <p:cNvPr id="131" name="Rectangle 130"/>
          <p:cNvSpPr/>
          <p:nvPr/>
        </p:nvSpPr>
        <p:spPr>
          <a:xfrm>
            <a:off x="7984264" y="4219031"/>
            <a:ext cx="657552" cy="253916"/>
          </a:xfrm>
          <a:prstGeom prst="rect">
            <a:avLst/>
          </a:prstGeom>
        </p:spPr>
        <p:txBody>
          <a:bodyPr wrap="none">
            <a:spAutoFit/>
          </a:bodyPr>
          <a:lstStyle/>
          <a:p>
            <a:r>
              <a:rPr lang="en-US" sz="1050" dirty="0">
                <a:solidFill>
                  <a:schemeClr val="bg1"/>
                </a:solidFill>
                <a:latin typeface="Helvetica" charset="0"/>
                <a:ea typeface="Helvetica" charset="0"/>
                <a:cs typeface="Helvetica" charset="0"/>
              </a:rPr>
              <a:t>function</a:t>
            </a:r>
          </a:p>
        </p:txBody>
      </p:sp>
      <p:cxnSp>
        <p:nvCxnSpPr>
          <p:cNvPr id="135" name="Elbow Connector 134"/>
          <p:cNvCxnSpPr>
            <a:endCxn id="129" idx="1"/>
          </p:cNvCxnSpPr>
          <p:nvPr/>
        </p:nvCxnSpPr>
        <p:spPr>
          <a:xfrm>
            <a:off x="7037190" y="4042104"/>
            <a:ext cx="552245" cy="313491"/>
          </a:xfrm>
          <a:prstGeom prst="bentConnector3">
            <a:avLst>
              <a:gd name="adj1" fmla="val 1929"/>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23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 Lambda function</a:t>
            </a:r>
          </a:p>
        </p:txBody>
      </p:sp>
      <p:sp>
        <p:nvSpPr>
          <p:cNvPr id="4" name="Content Placeholder 3"/>
          <p:cNvSpPr>
            <a:spLocks noGrp="1"/>
          </p:cNvSpPr>
          <p:nvPr>
            <p:ph sz="half" idx="1"/>
          </p:nvPr>
        </p:nvSpPr>
        <p:spPr/>
        <p:txBody>
          <a:bodyPr/>
          <a:lstStyle/>
          <a:p>
            <a:r>
              <a:rPr lang="en-US" sz="1800" b="1" u="sng" dirty="0"/>
              <a:t>Handler() function</a:t>
            </a:r>
          </a:p>
          <a:p>
            <a:r>
              <a:rPr lang="en-US" sz="1600" dirty="0"/>
              <a:t>Function to be executed upon invocation</a:t>
            </a:r>
          </a:p>
        </p:txBody>
      </p:sp>
      <p:sp>
        <p:nvSpPr>
          <p:cNvPr id="2" name="Content Placeholder 1"/>
          <p:cNvSpPr>
            <a:spLocks noGrp="1"/>
          </p:cNvSpPr>
          <p:nvPr>
            <p:ph sz="half" idx="10"/>
          </p:nvPr>
        </p:nvSpPr>
        <p:spPr>
          <a:xfrm>
            <a:off x="3556771" y="1011542"/>
            <a:ext cx="2442633" cy="3394472"/>
          </a:xfrm>
        </p:spPr>
        <p:txBody>
          <a:bodyPr>
            <a:normAutofit/>
          </a:bodyPr>
          <a:lstStyle/>
          <a:p>
            <a:r>
              <a:rPr lang="en-US" sz="1800" b="1" u="sng" dirty="0"/>
              <a:t>Event object</a:t>
            </a:r>
            <a:endParaRPr lang="en-US" sz="1600" b="1" u="sng" dirty="0"/>
          </a:p>
          <a:p>
            <a:r>
              <a:rPr lang="en-US" sz="1600" dirty="0"/>
              <a:t>Data sent during Lambda Function Invocation</a:t>
            </a:r>
          </a:p>
        </p:txBody>
      </p:sp>
      <p:sp>
        <p:nvSpPr>
          <p:cNvPr id="31" name="Content Placeholder 30"/>
          <p:cNvSpPr>
            <a:spLocks noGrp="1"/>
          </p:cNvSpPr>
          <p:nvPr>
            <p:ph sz="half" idx="11"/>
          </p:nvPr>
        </p:nvSpPr>
        <p:spPr>
          <a:xfrm>
            <a:off x="6472828" y="989770"/>
            <a:ext cx="2442633" cy="504733"/>
          </a:xfrm>
        </p:spPr>
        <p:txBody>
          <a:bodyPr>
            <a:noAutofit/>
          </a:bodyPr>
          <a:lstStyle/>
          <a:p>
            <a:r>
              <a:rPr lang="en-US" sz="1800" b="1" u="sng" dirty="0"/>
              <a:t>Context object</a:t>
            </a:r>
            <a:endParaRPr lang="en-US" sz="1600" b="1" u="sng" dirty="0"/>
          </a:p>
          <a:p>
            <a:r>
              <a:rPr lang="en-US" sz="1600" dirty="0"/>
              <a:t>Methods available to interact with runtime information (request ID, log group, etc.)</a:t>
            </a:r>
          </a:p>
        </p:txBody>
      </p:sp>
      <p:sp>
        <p:nvSpPr>
          <p:cNvPr id="10" name="Rectangle 9"/>
          <p:cNvSpPr/>
          <p:nvPr/>
        </p:nvSpPr>
        <p:spPr>
          <a:xfrm>
            <a:off x="567137" y="2708778"/>
            <a:ext cx="7974956" cy="132343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dirty="0">
                <a:latin typeface="Courier" charset="0"/>
                <a:ea typeface="Courier" charset="0"/>
                <a:cs typeface="Courier" charset="0"/>
              </a:rPr>
              <a:t>public String </a:t>
            </a:r>
            <a:r>
              <a:rPr lang="en-US" sz="1600" b="1" dirty="0" err="1">
                <a:latin typeface="Courier" charset="0"/>
                <a:ea typeface="Courier" charset="0"/>
                <a:cs typeface="Courier" charset="0"/>
              </a:rPr>
              <a:t>handleRequest</a:t>
            </a:r>
            <a:r>
              <a:rPr lang="en-US" sz="1600" dirty="0">
                <a:latin typeface="Courier" charset="0"/>
                <a:ea typeface="Courier" charset="0"/>
                <a:cs typeface="Courier" charset="0"/>
              </a:rPr>
              <a:t>(Book book, Context context) {</a:t>
            </a:r>
            <a:br>
              <a:rPr lang="en-US" sz="1600" dirty="0">
                <a:latin typeface="Courier" charset="0"/>
                <a:ea typeface="Courier" charset="0"/>
                <a:cs typeface="Courier" charset="0"/>
              </a:rPr>
            </a:br>
            <a:r>
              <a:rPr lang="en-US" sz="1600" dirty="0">
                <a:latin typeface="Courier" charset="0"/>
                <a:ea typeface="Courier" charset="0"/>
                <a:cs typeface="Courier" charset="0"/>
              </a:rPr>
              <a:t>    </a:t>
            </a:r>
            <a:r>
              <a:rPr lang="en-US" sz="1600" dirty="0" err="1">
                <a:latin typeface="Courier" charset="0"/>
                <a:ea typeface="Courier" charset="0"/>
                <a:cs typeface="Courier" charset="0"/>
              </a:rPr>
              <a:t>saveBook</a:t>
            </a:r>
            <a:r>
              <a:rPr lang="en-US" sz="1600" dirty="0">
                <a:latin typeface="Courier" charset="0"/>
                <a:ea typeface="Courier" charset="0"/>
                <a:cs typeface="Courier" charset="0"/>
              </a:rPr>
              <a:t>(book);</a:t>
            </a:r>
            <a:br>
              <a:rPr lang="en-US" sz="1600" dirty="0">
                <a:latin typeface="Courier" charset="0"/>
                <a:ea typeface="Courier" charset="0"/>
                <a:cs typeface="Courier" charset="0"/>
              </a:rPr>
            </a:br>
            <a:br>
              <a:rPr lang="en-US" sz="1600" dirty="0">
                <a:latin typeface="Courier" charset="0"/>
                <a:ea typeface="Courier" charset="0"/>
                <a:cs typeface="Courier" charset="0"/>
              </a:rPr>
            </a:br>
            <a:r>
              <a:rPr lang="en-US" sz="1600" dirty="0">
                <a:latin typeface="Courier" charset="0"/>
                <a:ea typeface="Courier" charset="0"/>
                <a:cs typeface="Courier" charset="0"/>
              </a:rPr>
              <a:t>    return </a:t>
            </a:r>
            <a:r>
              <a:rPr lang="en-US" sz="1600" dirty="0" err="1">
                <a:latin typeface="Courier" charset="0"/>
                <a:ea typeface="Courier" charset="0"/>
                <a:cs typeface="Courier" charset="0"/>
              </a:rPr>
              <a:t>book.getName</a:t>
            </a:r>
            <a:r>
              <a:rPr lang="en-US" sz="1600" dirty="0">
                <a:latin typeface="Courier" charset="0"/>
                <a:ea typeface="Courier" charset="0"/>
                <a:cs typeface="Courier" charset="0"/>
              </a:rPr>
              <a:t>() + " saved!";</a:t>
            </a:r>
            <a:br>
              <a:rPr lang="en-US" sz="1600" dirty="0">
                <a:latin typeface="Courier" charset="0"/>
                <a:ea typeface="Courier" charset="0"/>
                <a:cs typeface="Courier" charset="0"/>
              </a:rPr>
            </a:br>
            <a:r>
              <a:rPr lang="en-US" sz="1600" dirty="0">
                <a:latin typeface="Courier" charset="0"/>
                <a:ea typeface="Courier" charset="0"/>
                <a:cs typeface="Courier" charset="0"/>
              </a:rPr>
              <a:t>}</a:t>
            </a:r>
          </a:p>
        </p:txBody>
      </p:sp>
    </p:spTree>
    <p:extLst>
      <p:ext uri="{BB962C8B-B14F-4D97-AF65-F5344CB8AC3E}">
        <p14:creationId xmlns:p14="http://schemas.microsoft.com/office/powerpoint/2010/main" val="22163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124F-6035-5544-BE90-AD19417565CD}"/>
              </a:ext>
            </a:extLst>
          </p:cNvPr>
          <p:cNvSpPr>
            <a:spLocks noGrp="1"/>
          </p:cNvSpPr>
          <p:nvPr>
            <p:ph type="title"/>
          </p:nvPr>
        </p:nvSpPr>
        <p:spPr/>
        <p:txBody>
          <a:bodyPr/>
          <a:lstStyle/>
          <a:p>
            <a:r>
              <a:rPr lang="en-US" dirty="0" err="1"/>
              <a:t>WildFly</a:t>
            </a:r>
            <a:r>
              <a:rPr lang="en-US" dirty="0"/>
              <a:t> Swarm</a:t>
            </a:r>
          </a:p>
        </p:txBody>
      </p:sp>
      <p:sp>
        <p:nvSpPr>
          <p:cNvPr id="5" name="Content Placeholder 4">
            <a:extLst>
              <a:ext uri="{FF2B5EF4-FFF2-40B4-BE49-F238E27FC236}">
                <a16:creationId xmlns:a16="http://schemas.microsoft.com/office/drawing/2014/main" id="{D3EB8065-1AF2-1D42-8DEA-601AAABB5115}"/>
              </a:ext>
            </a:extLst>
          </p:cNvPr>
          <p:cNvSpPr>
            <a:spLocks noGrp="1"/>
          </p:cNvSpPr>
          <p:nvPr>
            <p:ph idx="1"/>
          </p:nvPr>
        </p:nvSpPr>
        <p:spPr/>
        <p:txBody>
          <a:bodyPr/>
          <a:lstStyle/>
          <a:p>
            <a:pPr marL="342900" indent="-342900">
              <a:buFont typeface="Arial" panose="020B0604020202020204" pitchFamily="34" charset="0"/>
              <a:buChar char="•"/>
            </a:pPr>
            <a:r>
              <a:rPr lang="en-US" sz="2000" dirty="0"/>
              <a:t>Leverage Java EE expertise</a:t>
            </a:r>
          </a:p>
          <a:p>
            <a:pPr marL="342900" indent="-342900">
              <a:buFont typeface="Arial" panose="020B0604020202020204" pitchFamily="34" charset="0"/>
              <a:buChar char="•"/>
            </a:pPr>
            <a:r>
              <a:rPr lang="en-US" sz="2000" dirty="0"/>
              <a:t>Open standard</a:t>
            </a:r>
          </a:p>
          <a:p>
            <a:pPr marL="342900" indent="-342900">
              <a:buFont typeface="Arial" panose="020B0604020202020204" pitchFamily="34" charset="0"/>
              <a:buChar char="•"/>
            </a:pPr>
            <a:r>
              <a:rPr lang="en-US" sz="2000" dirty="0"/>
              <a:t>Microservices focus</a:t>
            </a:r>
          </a:p>
          <a:p>
            <a:pPr marL="342900" indent="-342900">
              <a:buFont typeface="Arial" panose="020B0604020202020204" pitchFamily="34" charset="0"/>
              <a:buChar char="•"/>
            </a:pPr>
            <a:r>
              <a:rPr lang="en-US" sz="2000" dirty="0"/>
              <a:t>Super Lightweight</a:t>
            </a:r>
          </a:p>
          <a:p>
            <a:pPr marL="342900" indent="-342900">
              <a:buFont typeface="Arial" panose="020B0604020202020204" pitchFamily="34" charset="0"/>
              <a:buChar char="•"/>
            </a:pPr>
            <a:r>
              <a:rPr lang="en-US" sz="2000" dirty="0"/>
              <a:t>Uber-jar and WAR support</a:t>
            </a:r>
          </a:p>
        </p:txBody>
      </p:sp>
      <p:pic>
        <p:nvPicPr>
          <p:cNvPr id="4" name="Shape 268">
            <a:extLst>
              <a:ext uri="{FF2B5EF4-FFF2-40B4-BE49-F238E27FC236}">
                <a16:creationId xmlns:a16="http://schemas.microsoft.com/office/drawing/2014/main" id="{ED3191AC-B9FA-FB44-BD13-DC75B2DA97CF}"/>
              </a:ext>
            </a:extLst>
          </p:cNvPr>
          <p:cNvPicPr preferRelativeResize="0"/>
          <p:nvPr/>
        </p:nvPicPr>
        <p:blipFill>
          <a:blip r:embed="rId3">
            <a:alphaModFix/>
          </a:blip>
          <a:stretch>
            <a:fillRect/>
          </a:stretch>
        </p:blipFill>
        <p:spPr>
          <a:xfrm>
            <a:off x="5344983" y="110477"/>
            <a:ext cx="3460687" cy="943819"/>
          </a:xfrm>
          <a:prstGeom prst="rect">
            <a:avLst/>
          </a:prstGeom>
          <a:noFill/>
          <a:ln>
            <a:noFill/>
          </a:ln>
        </p:spPr>
      </p:pic>
      <p:sp>
        <p:nvSpPr>
          <p:cNvPr id="8" name="Oval 7">
            <a:extLst>
              <a:ext uri="{FF2B5EF4-FFF2-40B4-BE49-F238E27FC236}">
                <a16:creationId xmlns:a16="http://schemas.microsoft.com/office/drawing/2014/main" id="{ED173B45-DD4F-5349-8AEF-C4A297CD8381}"/>
              </a:ext>
            </a:extLst>
          </p:cNvPr>
          <p:cNvSpPr/>
          <p:nvPr/>
        </p:nvSpPr>
        <p:spPr>
          <a:xfrm>
            <a:off x="4894720" y="1403603"/>
            <a:ext cx="2377440" cy="2377440"/>
          </a:xfrm>
          <a:prstGeom prst="ellipse">
            <a:avLst/>
          </a:prstGeom>
          <a:solidFill>
            <a:schemeClr val="bg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6CA3537-C37F-2147-9056-5C22275769EC}"/>
              </a:ext>
            </a:extLst>
          </p:cNvPr>
          <p:cNvSpPr txBox="1"/>
          <p:nvPr/>
        </p:nvSpPr>
        <p:spPr>
          <a:xfrm>
            <a:off x="3992161" y="4010144"/>
            <a:ext cx="4182555" cy="369332"/>
          </a:xfrm>
          <a:prstGeom prst="rect">
            <a:avLst/>
          </a:prstGeom>
          <a:noFill/>
        </p:spPr>
        <p:txBody>
          <a:bodyPr wrap="none" rtlCol="0">
            <a:spAutoFit/>
          </a:bodyPr>
          <a:lstStyle/>
          <a:p>
            <a:pPr algn="ctr"/>
            <a:r>
              <a:rPr lang="en-US" dirty="0">
                <a:solidFill>
                  <a:schemeClr val="bg1"/>
                </a:solidFill>
                <a:latin typeface="Courier" pitchFamily="2" charset="0"/>
              </a:rPr>
              <a:t>java -jar </a:t>
            </a:r>
            <a:r>
              <a:rPr lang="en-US" dirty="0" err="1">
                <a:solidFill>
                  <a:schemeClr val="bg1"/>
                </a:solidFill>
                <a:latin typeface="Courier" pitchFamily="2" charset="0"/>
              </a:rPr>
              <a:t>my_microservice.jar</a:t>
            </a:r>
            <a:endParaRPr lang="en-US" dirty="0">
              <a:solidFill>
                <a:schemeClr val="bg1"/>
              </a:solidFill>
              <a:latin typeface="Courier" pitchFamily="2" charset="0"/>
            </a:endParaRPr>
          </a:p>
        </p:txBody>
      </p:sp>
      <p:sp>
        <p:nvSpPr>
          <p:cNvPr id="11" name="Pie 10">
            <a:extLst>
              <a:ext uri="{FF2B5EF4-FFF2-40B4-BE49-F238E27FC236}">
                <a16:creationId xmlns:a16="http://schemas.microsoft.com/office/drawing/2014/main" id="{8AFFBE8C-9491-224C-AAA2-6E24C8177B1A}"/>
              </a:ext>
            </a:extLst>
          </p:cNvPr>
          <p:cNvSpPr/>
          <p:nvPr/>
        </p:nvSpPr>
        <p:spPr>
          <a:xfrm>
            <a:off x="5077600" y="1586483"/>
            <a:ext cx="2011680" cy="2011680"/>
          </a:xfrm>
          <a:prstGeom prst="pie">
            <a:avLst>
              <a:gd name="adj1" fmla="val 3376709"/>
              <a:gd name="adj2" fmla="val 1620000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46E5B7F7-767D-D04B-91D2-A033E058EC45}"/>
              </a:ext>
            </a:extLst>
          </p:cNvPr>
          <p:cNvSpPr/>
          <p:nvPr/>
        </p:nvSpPr>
        <p:spPr>
          <a:xfrm>
            <a:off x="5397640" y="1906523"/>
            <a:ext cx="1371600" cy="13716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My Svc</a:t>
            </a:r>
          </a:p>
        </p:txBody>
      </p:sp>
      <p:sp>
        <p:nvSpPr>
          <p:cNvPr id="12" name="TextBox 11">
            <a:extLst>
              <a:ext uri="{FF2B5EF4-FFF2-40B4-BE49-F238E27FC236}">
                <a16:creationId xmlns:a16="http://schemas.microsoft.com/office/drawing/2014/main" id="{687078AC-40A8-D44B-B319-64CE70D80A26}"/>
              </a:ext>
            </a:extLst>
          </p:cNvPr>
          <p:cNvSpPr txBox="1"/>
          <p:nvPr/>
        </p:nvSpPr>
        <p:spPr>
          <a:xfrm>
            <a:off x="5580738" y="3235296"/>
            <a:ext cx="1005403" cy="369332"/>
          </a:xfrm>
          <a:prstGeom prst="rect">
            <a:avLst/>
          </a:prstGeom>
          <a:noFill/>
        </p:spPr>
        <p:txBody>
          <a:bodyPr wrap="none" rtlCol="0">
            <a:spAutoFit/>
          </a:bodyPr>
          <a:lstStyle/>
          <a:p>
            <a:r>
              <a:rPr lang="en-US" dirty="0">
                <a:solidFill>
                  <a:schemeClr val="bg1"/>
                </a:solidFill>
              </a:rPr>
              <a:t>JAX-RS</a:t>
            </a:r>
          </a:p>
        </p:txBody>
      </p:sp>
    </p:spTree>
    <p:extLst>
      <p:ext uri="{BB962C8B-B14F-4D97-AF65-F5344CB8AC3E}">
        <p14:creationId xmlns:p14="http://schemas.microsoft.com/office/powerpoint/2010/main" val="11004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B1C9CF-B7B9-B44D-A6B2-0F7B1E20EFB5}"/>
              </a:ext>
            </a:extLst>
          </p:cNvPr>
          <p:cNvSpPr>
            <a:spLocks noGrp="1"/>
          </p:cNvSpPr>
          <p:nvPr>
            <p:ph sz="quarter" idx="10"/>
          </p:nvPr>
        </p:nvSpPr>
        <p:spPr/>
        <p:txBody>
          <a:bodyPr/>
          <a:lstStyle/>
          <a:p>
            <a:r>
              <a:rPr lang="en-US" dirty="0"/>
              <a:t>Lambda Functions Packaging</a:t>
            </a:r>
          </a:p>
        </p:txBody>
      </p:sp>
    </p:spTree>
    <p:extLst>
      <p:ext uri="{BB962C8B-B14F-4D97-AF65-F5344CB8AC3E}">
        <p14:creationId xmlns:p14="http://schemas.microsoft.com/office/powerpoint/2010/main" val="41262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Lambda Best Practices</a:t>
            </a:r>
          </a:p>
        </p:txBody>
      </p:sp>
    </p:spTree>
    <p:extLst>
      <p:ext uri="{BB962C8B-B14F-4D97-AF65-F5344CB8AC3E}">
        <p14:creationId xmlns:p14="http://schemas.microsoft.com/office/powerpoint/2010/main" val="32117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Separate the </a:t>
            </a:r>
            <a:r>
              <a:rPr lang="en-US" sz="2400" dirty="0">
                <a:solidFill>
                  <a:schemeClr val="accent1"/>
                </a:solidFill>
                <a:latin typeface="Amazon Ember" charset="0"/>
                <a:ea typeface="Amazon Ember" charset="0"/>
                <a:cs typeface="Amazon Ember" charset="0"/>
              </a:rPr>
              <a:t>Lambda handler </a:t>
            </a:r>
            <a:r>
              <a:rPr lang="en-US" sz="2400" dirty="0">
                <a:latin typeface="Amazon Ember" charset="0"/>
                <a:ea typeface="Amazon Ember" charset="0"/>
                <a:cs typeface="Amazon Ember" charset="0"/>
              </a:rPr>
              <a:t>from core logic</a:t>
            </a:r>
          </a:p>
        </p:txBody>
      </p:sp>
      <p:sp>
        <p:nvSpPr>
          <p:cNvPr id="4" name="Rectangle 3"/>
          <p:cNvSpPr/>
          <p:nvPr/>
        </p:nvSpPr>
        <p:spPr>
          <a:xfrm>
            <a:off x="653844" y="1724466"/>
            <a:ext cx="6949455" cy="2862322"/>
          </a:xfrm>
          <a:prstGeom prst="rect">
            <a:avLst/>
          </a:prstGeom>
        </p:spPr>
        <p:txBody>
          <a:bodyPr wrap="square">
            <a:spAutoFit/>
          </a:bodyPr>
          <a:lstStyle/>
          <a:p>
            <a:r>
              <a:rPr lang="en-US" sz="1200" b="1" dirty="0">
                <a:solidFill>
                  <a:schemeClr val="bg1"/>
                </a:solidFill>
                <a:latin typeface="Courier" charset="0"/>
                <a:ea typeface="Courier" charset="0"/>
                <a:cs typeface="Courier" charset="0"/>
              </a:rPr>
              <a:t>public class </a:t>
            </a:r>
            <a:r>
              <a:rPr lang="en-US" sz="1200" dirty="0" err="1">
                <a:solidFill>
                  <a:schemeClr val="bg1"/>
                </a:solidFill>
                <a:latin typeface="Courier" charset="0"/>
                <a:ea typeface="Courier" charset="0"/>
                <a:cs typeface="Courier" charset="0"/>
              </a:rPr>
              <a:t>BookPostHandler</a:t>
            </a: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implements </a:t>
            </a:r>
            <a:r>
              <a:rPr lang="en-US" sz="1200" dirty="0" err="1">
                <a:solidFill>
                  <a:schemeClr val="bg1"/>
                </a:solidFill>
                <a:latin typeface="Courier" charset="0"/>
                <a:ea typeface="Courier" charset="0"/>
                <a:cs typeface="Courier" charset="0"/>
              </a:rPr>
              <a:t>RequestHandler</a:t>
            </a:r>
            <a:r>
              <a:rPr lang="en-US" sz="1200" dirty="0">
                <a:solidFill>
                  <a:schemeClr val="bg1"/>
                </a:solidFill>
                <a:latin typeface="Courier" charset="0"/>
                <a:ea typeface="Courier" charset="0"/>
                <a:cs typeface="Courier" charset="0"/>
              </a:rPr>
              <a:t>&lt;Book, String&gt;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static </a:t>
            </a:r>
            <a:r>
              <a:rPr lang="en-US" sz="1200" dirty="0" err="1">
                <a:solidFill>
                  <a:schemeClr val="bg1"/>
                </a:solidFill>
                <a:latin typeface="Courier" charset="0"/>
                <a:ea typeface="Courier" charset="0"/>
                <a:cs typeface="Courier" charset="0"/>
              </a:rPr>
              <a:t>DynamoDBMapper</a:t>
            </a:r>
            <a:r>
              <a:rPr lang="en-US" sz="1200" dirty="0">
                <a:solidFill>
                  <a:schemeClr val="bg1"/>
                </a:solidFill>
                <a:latin typeface="Courier" charset="0"/>
                <a:ea typeface="Courier" charset="0"/>
                <a:cs typeface="Courier" charset="0"/>
              </a:rPr>
              <a:t> mapper = </a:t>
            </a:r>
            <a:r>
              <a:rPr lang="en-US" sz="1200" dirty="0" err="1">
                <a:solidFill>
                  <a:schemeClr val="bg1"/>
                </a:solidFill>
                <a:latin typeface="Courier" charset="0"/>
                <a:ea typeface="Courier" charset="0"/>
                <a:cs typeface="Courier" charset="0"/>
              </a:rPr>
              <a:t>DDBUtil.getMapper</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public </a:t>
            </a:r>
            <a:r>
              <a:rPr lang="en-US" sz="1200" dirty="0">
                <a:solidFill>
                  <a:schemeClr val="bg1"/>
                </a:solidFill>
                <a:latin typeface="Courier" charset="0"/>
                <a:ea typeface="Courier" charset="0"/>
                <a:cs typeface="Courier" charset="0"/>
              </a:rPr>
              <a:t>String </a:t>
            </a:r>
            <a:r>
              <a:rPr lang="en-US" sz="1200" dirty="0" err="1">
                <a:solidFill>
                  <a:schemeClr val="bg1"/>
                </a:solidFill>
                <a:latin typeface="Courier" charset="0"/>
                <a:ea typeface="Courier" charset="0"/>
                <a:cs typeface="Courier" charset="0"/>
              </a:rPr>
              <a:t>handleRequest</a:t>
            </a:r>
            <a:r>
              <a:rPr lang="en-US" sz="1200" dirty="0">
                <a:solidFill>
                  <a:schemeClr val="bg1"/>
                </a:solidFill>
                <a:latin typeface="Courier" charset="0"/>
                <a:ea typeface="Courier" charset="0"/>
                <a:cs typeface="Courier" charset="0"/>
              </a:rPr>
              <a:t>(Book book, Context context)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System.</a:t>
            </a:r>
            <a:r>
              <a:rPr lang="en-US" sz="1200" b="1" dirty="0" err="1">
                <a:solidFill>
                  <a:schemeClr val="bg1"/>
                </a:solidFill>
                <a:latin typeface="Courier" charset="0"/>
                <a:ea typeface="Courier" charset="0"/>
                <a:cs typeface="Courier" charset="0"/>
              </a:rPr>
              <a:t>out</a:t>
            </a:r>
            <a:r>
              <a:rPr lang="en-US" sz="1200" dirty="0" err="1">
                <a:solidFill>
                  <a:schemeClr val="bg1"/>
                </a:solidFill>
                <a:latin typeface="Courier" charset="0"/>
                <a:ea typeface="Courier" charset="0"/>
                <a:cs typeface="Courier" charset="0"/>
              </a:rPr>
              <a:t>.println</a:t>
            </a:r>
            <a:r>
              <a:rPr lang="en-US" sz="1200" dirty="0">
                <a:solidFill>
                  <a:schemeClr val="bg1"/>
                </a:solidFill>
                <a:latin typeface="Courier" charset="0"/>
                <a:ea typeface="Courier" charset="0"/>
                <a:cs typeface="Courier" charset="0"/>
              </a:rPr>
              <a:t>(</a:t>
            </a:r>
            <a:r>
              <a:rPr lang="en-US" sz="1200" b="1" dirty="0">
                <a:solidFill>
                  <a:schemeClr val="bg1"/>
                </a:solidFill>
                <a:latin typeface="Courier" charset="0"/>
                <a:ea typeface="Courier" charset="0"/>
                <a:cs typeface="Courier" charset="0"/>
              </a:rPr>
              <a:t>"Adding book: " </a:t>
            </a:r>
            <a:r>
              <a:rPr lang="en-US" sz="1200" dirty="0">
                <a:solidFill>
                  <a:schemeClr val="bg1"/>
                </a:solidFill>
                <a:latin typeface="Courier" charset="0"/>
                <a:ea typeface="Courier" charset="0"/>
                <a:cs typeface="Courier" charset="0"/>
              </a:rPr>
              <a:t>+ 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return </a:t>
            </a:r>
            <a:r>
              <a:rPr lang="en-US" sz="1200" dirty="0" err="1">
                <a:solidFill>
                  <a:schemeClr val="bg1"/>
                </a:solidFill>
                <a:latin typeface="Courier" charset="0"/>
                <a:ea typeface="Courier" charset="0"/>
                <a:cs typeface="Courier" charset="0"/>
              </a:rPr>
              <a:t>book.getName</a:t>
            </a:r>
            <a:r>
              <a:rPr lang="en-US" sz="1200" dirty="0">
                <a:solidFill>
                  <a:schemeClr val="bg1"/>
                </a:solidFill>
                <a:latin typeface="Courier" charset="0"/>
                <a:ea typeface="Courier" charset="0"/>
                <a:cs typeface="Courier" charset="0"/>
              </a:rPr>
              <a:t>() + </a:t>
            </a:r>
            <a:r>
              <a:rPr lang="en-US" sz="1200" b="1" dirty="0">
                <a:solidFill>
                  <a:schemeClr val="bg1"/>
                </a:solidFill>
                <a:latin typeface="Courier" charset="0"/>
                <a:ea typeface="Courier" charset="0"/>
                <a:cs typeface="Courier" charset="0"/>
              </a:rPr>
              <a:t>" saved!"</a:t>
            </a:r>
            <a:r>
              <a:rPr lang="en-US" sz="1200" dirty="0">
                <a:solidFill>
                  <a:schemeClr val="bg1"/>
                </a:solidFill>
                <a:latin typeface="Courier" charset="0"/>
                <a:ea typeface="Courier" charset="0"/>
                <a:cs typeface="Courier" charset="0"/>
              </a:rPr>
              <a: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b="1" dirty="0">
                <a:solidFill>
                  <a:schemeClr val="bg1"/>
                </a:solidFill>
                <a:latin typeface="Courier" charset="0"/>
                <a:ea typeface="Courier" charset="0"/>
                <a:cs typeface="Courier" charset="0"/>
              </a:rPr>
              <a:t>private void </a:t>
            </a:r>
            <a:r>
              <a:rPr lang="en-US" sz="1200" dirty="0" err="1">
                <a:solidFill>
                  <a:schemeClr val="bg1"/>
                </a:solidFill>
                <a:latin typeface="Courier" charset="0"/>
                <a:ea typeface="Courier" charset="0"/>
                <a:cs typeface="Courier" charset="0"/>
              </a:rPr>
              <a:t>saveBook</a:t>
            </a:r>
            <a:r>
              <a:rPr lang="en-US" sz="1200" dirty="0">
                <a:solidFill>
                  <a:schemeClr val="bg1"/>
                </a:solidFill>
                <a:latin typeface="Courier" charset="0"/>
                <a:ea typeface="Courier" charset="0"/>
                <a:cs typeface="Courier" charset="0"/>
              </a:rPr>
              <a:t>(Book book)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r>
              <a:rPr lang="en-US" sz="1200" dirty="0" err="1">
                <a:solidFill>
                  <a:schemeClr val="bg1"/>
                </a:solidFill>
                <a:latin typeface="Courier" charset="0"/>
                <a:ea typeface="Courier" charset="0"/>
                <a:cs typeface="Courier" charset="0"/>
              </a:rPr>
              <a:t>mapper.save</a:t>
            </a:r>
            <a:r>
              <a:rPr lang="en-US" sz="1200" dirty="0">
                <a:solidFill>
                  <a:schemeClr val="bg1"/>
                </a:solidFill>
                <a:latin typeface="Courier" charset="0"/>
                <a:ea typeface="Courier" charset="0"/>
                <a:cs typeface="Courier" charset="0"/>
              </a:rPr>
              <a:t>(book);</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a:t>
            </a:r>
          </a:p>
        </p:txBody>
      </p:sp>
      <p:sp>
        <p:nvSpPr>
          <p:cNvPr id="5" name="Right Arrow 4"/>
          <p:cNvSpPr/>
          <p:nvPr/>
        </p:nvSpPr>
        <p:spPr>
          <a:xfrm rot="10800000">
            <a:off x="6020835" y="2102757"/>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7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solidFill>
                  <a:schemeClr val="accent1"/>
                </a:solidFill>
                <a:latin typeface="Amazon Ember" charset="0"/>
                <a:ea typeface="Amazon Ember" charset="0"/>
                <a:cs typeface="Amazon Ember" charset="0"/>
              </a:rPr>
              <a:t>Minimize</a:t>
            </a:r>
            <a:r>
              <a:rPr lang="en-US" sz="2400" dirty="0">
                <a:latin typeface="Amazon Ember" charset="0"/>
                <a:ea typeface="Amazon Ember" charset="0"/>
                <a:cs typeface="Amazon Ember" charset="0"/>
              </a:rPr>
              <a:t> package size to necessities</a:t>
            </a:r>
            <a:endParaRPr lang="en-US" sz="2400" dirty="0">
              <a:solidFill>
                <a:schemeClr val="accent1"/>
              </a:solidFill>
              <a:latin typeface="Amazon Ember" charset="0"/>
              <a:ea typeface="Amazon Ember" charset="0"/>
              <a:cs typeface="Amazon Ember" charset="0"/>
            </a:endParaRPr>
          </a:p>
        </p:txBody>
      </p:sp>
      <p:sp>
        <p:nvSpPr>
          <p:cNvPr id="4" name="Rectangle 3"/>
          <p:cNvSpPr/>
          <p:nvPr/>
        </p:nvSpPr>
        <p:spPr>
          <a:xfrm>
            <a:off x="641587" y="1700936"/>
            <a:ext cx="7900505" cy="2862322"/>
          </a:xfrm>
          <a:prstGeom prst="rect">
            <a:avLst/>
          </a:prstGeom>
        </p:spPr>
        <p:txBody>
          <a:bodyPr wrap="square">
            <a:spAutoFit/>
          </a:bodyPr>
          <a:lstStyle/>
          <a:p>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-lambda-java-core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-lambda-java-core&lt;/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&gt;1.1.0&lt;/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br>
              <a:rPr lang="en-US" sz="1200" dirty="0">
                <a:solidFill>
                  <a:schemeClr val="bg1"/>
                </a:solidFill>
                <a:latin typeface="Courier" charset="0"/>
                <a:ea typeface="Courier" charset="0"/>
                <a:cs typeface="Courier" charset="0"/>
              </a:rPr>
            </a:br>
            <a:r>
              <a:rPr lang="en-US" sz="1200" dirty="0">
                <a:solidFill>
                  <a:schemeClr val="bg1">
                    <a:lumMod val="95000"/>
                  </a:schemeClr>
                </a:solidFill>
                <a:latin typeface="Courier" charset="0"/>
                <a:ea typeface="Courier" charset="0"/>
                <a:cs typeface="Courier" charset="0"/>
              </a:rPr>
              <a:t>   &lt;!-- https://</a:t>
            </a:r>
            <a:r>
              <a:rPr lang="en-US" sz="1200" dirty="0" err="1">
                <a:solidFill>
                  <a:schemeClr val="bg1">
                    <a:lumMod val="95000"/>
                  </a:schemeClr>
                </a:solidFill>
                <a:latin typeface="Courier" charset="0"/>
                <a:ea typeface="Courier" charset="0"/>
                <a:cs typeface="Courier" charset="0"/>
              </a:rPr>
              <a:t>mvnrepository.com</a:t>
            </a:r>
            <a:r>
              <a:rPr lang="en-US" sz="1200" dirty="0">
                <a:solidFill>
                  <a:schemeClr val="bg1">
                    <a:lumMod val="95000"/>
                  </a:schemeClr>
                </a:solidFill>
                <a:latin typeface="Courier" charset="0"/>
                <a:ea typeface="Courier" charset="0"/>
                <a:cs typeface="Courier" charset="0"/>
              </a:rPr>
              <a:t>/artifact/</a:t>
            </a:r>
            <a:r>
              <a:rPr lang="en-US" sz="1200" dirty="0" err="1">
                <a:solidFill>
                  <a:schemeClr val="bg1">
                    <a:lumMod val="95000"/>
                  </a:schemeClr>
                </a:solidFill>
                <a:latin typeface="Courier" charset="0"/>
                <a:ea typeface="Courier" charset="0"/>
                <a:cs typeface="Courier" charset="0"/>
              </a:rPr>
              <a:t>com.amazonaws</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aws</a:t>
            </a:r>
            <a:r>
              <a:rPr lang="en-US" sz="1200" dirty="0">
                <a:solidFill>
                  <a:schemeClr val="bg1">
                    <a:lumMod val="95000"/>
                  </a:schemeClr>
                </a:solidFill>
                <a:latin typeface="Courier" charset="0"/>
                <a:ea typeface="Courier" charset="0"/>
                <a:cs typeface="Courier" charset="0"/>
              </a:rPr>
              <a:t>-java-</a:t>
            </a:r>
            <a:r>
              <a:rPr lang="en-US" sz="1200" dirty="0" err="1">
                <a:solidFill>
                  <a:schemeClr val="bg1">
                    <a:lumMod val="95000"/>
                  </a:schemeClr>
                </a:solidFill>
                <a:latin typeface="Courier" charset="0"/>
                <a:ea typeface="Courier" charset="0"/>
                <a:cs typeface="Courier" charset="0"/>
              </a:rPr>
              <a:t>sdk</a:t>
            </a:r>
            <a:r>
              <a:rPr lang="en-US" sz="1200" dirty="0">
                <a:solidFill>
                  <a:schemeClr val="bg1">
                    <a:lumMod val="95000"/>
                  </a:schemeClr>
                </a:solidFill>
                <a:latin typeface="Courier" charset="0"/>
                <a:ea typeface="Courier" charset="0"/>
                <a:cs typeface="Courier" charset="0"/>
              </a:rPr>
              <a:t>-</a:t>
            </a:r>
            <a:r>
              <a:rPr lang="en-US" sz="1200" dirty="0" err="1">
                <a:solidFill>
                  <a:schemeClr val="bg1">
                    <a:lumMod val="95000"/>
                  </a:schemeClr>
                </a:solidFill>
                <a:latin typeface="Courier" charset="0"/>
                <a:ea typeface="Courier" charset="0"/>
                <a:cs typeface="Courier" charset="0"/>
              </a:rPr>
              <a:t>dynamodb</a:t>
            </a:r>
            <a:r>
              <a:rPr lang="en-US" sz="1200" dirty="0">
                <a:solidFill>
                  <a:schemeClr val="bg1">
                    <a:lumMod val="95000"/>
                  </a:schemeClr>
                </a:solidFill>
                <a:latin typeface="Courier" charset="0"/>
                <a:ea typeface="Courier" charset="0"/>
                <a:cs typeface="Courier" charset="0"/>
              </a:rPr>
              <a:t> --&gt;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com.amazonaws</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aws</a:t>
            </a:r>
            <a:r>
              <a:rPr lang="en-US" sz="1200" dirty="0">
                <a:solidFill>
                  <a:schemeClr val="bg1"/>
                </a:solidFill>
                <a:latin typeface="Courier" charset="0"/>
                <a:ea typeface="Courier" charset="0"/>
                <a:cs typeface="Courier" charset="0"/>
              </a:rPr>
              <a:t>-java-</a:t>
            </a:r>
            <a:r>
              <a:rPr lang="en-US" sz="1200" dirty="0" err="1">
                <a:solidFill>
                  <a:schemeClr val="bg1"/>
                </a:solidFill>
                <a:latin typeface="Courier" charset="0"/>
                <a:ea typeface="Courier" charset="0"/>
                <a:cs typeface="Courier" charset="0"/>
              </a:rPr>
              <a:t>sdk</a:t>
            </a:r>
            <a:r>
              <a:rPr lang="en-US" sz="1200" dirty="0">
                <a:solidFill>
                  <a:schemeClr val="bg1"/>
                </a:solidFill>
                <a:latin typeface="Courier" charset="0"/>
                <a:ea typeface="Courier" charset="0"/>
                <a:cs typeface="Courier" charset="0"/>
              </a:rPr>
              <a:t>-</a:t>
            </a:r>
            <a:r>
              <a:rPr lang="en-US" sz="1200" dirty="0" err="1">
                <a:solidFill>
                  <a:schemeClr val="bg1"/>
                </a:solidFill>
                <a:latin typeface="Courier" charset="0"/>
                <a:ea typeface="Courier" charset="0"/>
                <a:cs typeface="Courier" charset="0"/>
              </a:rPr>
              <a:t>dynamodb</a:t>
            </a:r>
            <a:r>
              <a:rPr lang="en-US" sz="1200" dirty="0">
                <a:solidFill>
                  <a:schemeClr val="bg1"/>
                </a:solidFill>
                <a:latin typeface="Courier" charset="0"/>
                <a:ea typeface="Courier" charset="0"/>
                <a:cs typeface="Courier" charset="0"/>
              </a:rPr>
              <a:t>&lt;/</a:t>
            </a:r>
            <a:r>
              <a:rPr lang="en-US" sz="1200" b="1"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&gt;1.11.127&lt;/</a:t>
            </a:r>
            <a:r>
              <a:rPr lang="en-US" sz="1200" b="1" dirty="0">
                <a:solidFill>
                  <a:schemeClr val="bg1"/>
                </a:solidFill>
                <a:latin typeface="Courier" charset="0"/>
                <a:ea typeface="Courier" charset="0"/>
                <a:cs typeface="Courier" charset="0"/>
              </a:rPr>
              <a:t>version</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b="1" dirty="0">
                <a:solidFill>
                  <a:schemeClr val="bg1"/>
                </a:solidFill>
                <a:latin typeface="Courier" charset="0"/>
                <a:ea typeface="Courier" charset="0"/>
                <a:cs typeface="Courier" charset="0"/>
              </a:rPr>
              <a:t>dependency</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a:t>
            </a:r>
            <a:r>
              <a:rPr lang="en-US" sz="1200" b="1" dirty="0">
                <a:solidFill>
                  <a:schemeClr val="bg1"/>
                </a:solidFill>
                <a:latin typeface="Courier" charset="0"/>
                <a:ea typeface="Courier" charset="0"/>
                <a:cs typeface="Courier" charset="0"/>
              </a:rPr>
              <a:t>dependencies</a:t>
            </a:r>
            <a:r>
              <a:rPr lang="en-US" sz="1200" dirty="0">
                <a:solidFill>
                  <a:schemeClr val="bg1"/>
                </a:solidFill>
                <a:latin typeface="Courier" charset="0"/>
                <a:ea typeface="Courier" charset="0"/>
                <a:cs typeface="Courier" charset="0"/>
              </a:rPr>
              <a:t>&gt;</a:t>
            </a:r>
          </a:p>
        </p:txBody>
      </p:sp>
      <p:sp>
        <p:nvSpPr>
          <p:cNvPr id="5" name="Right Arrow 4"/>
          <p:cNvSpPr/>
          <p:nvPr/>
        </p:nvSpPr>
        <p:spPr>
          <a:xfrm rot="10800000">
            <a:off x="5657580" y="237833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ight Arrow 5"/>
          <p:cNvSpPr/>
          <p:nvPr/>
        </p:nvSpPr>
        <p:spPr>
          <a:xfrm rot="10800000">
            <a:off x="5657580" y="3695650"/>
            <a:ext cx="1452682" cy="31758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81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Use </a:t>
            </a:r>
            <a:r>
              <a:rPr lang="en-US" sz="2400" dirty="0">
                <a:solidFill>
                  <a:schemeClr val="accent1"/>
                </a:solidFill>
                <a:latin typeface="Amazon Ember" charset="0"/>
                <a:ea typeface="Amazon Ember" charset="0"/>
                <a:cs typeface="Amazon Ember" charset="0"/>
              </a:rPr>
              <a:t>Environment Variables</a:t>
            </a:r>
            <a:r>
              <a:rPr lang="en-US" sz="2400" dirty="0">
                <a:latin typeface="Amazon Ember" charset="0"/>
                <a:ea typeface="Amazon Ember" charset="0"/>
                <a:cs typeface="Amazon Ember" charset="0"/>
              </a:rPr>
              <a:t> to modify operational behavior</a:t>
            </a:r>
          </a:p>
        </p:txBody>
      </p:sp>
      <p:sp>
        <p:nvSpPr>
          <p:cNvPr id="4" name="Rectangle 3"/>
          <p:cNvSpPr/>
          <p:nvPr/>
        </p:nvSpPr>
        <p:spPr>
          <a:xfrm>
            <a:off x="683342" y="2219088"/>
            <a:ext cx="4572000" cy="646331"/>
          </a:xfrm>
          <a:prstGeom prst="rect">
            <a:avLst/>
          </a:prstGeom>
        </p:spPr>
        <p:txBody>
          <a:bodyPr>
            <a:spAutoFit/>
          </a:bodyPr>
          <a:lstStyle/>
          <a:p>
            <a:r>
              <a:rPr lang="en-US" sz="1200" dirty="0">
                <a:solidFill>
                  <a:schemeClr val="bg1"/>
                </a:solidFill>
                <a:latin typeface="Courier" charset="0"/>
                <a:ea typeface="Courier" charset="0"/>
                <a:cs typeface="Courier" charset="0"/>
              </a:rPr>
              <a:t>String region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("AWS_REGION");</a:t>
            </a:r>
          </a:p>
          <a:p>
            <a:r>
              <a:rPr lang="en-US" sz="1200" dirty="0">
                <a:solidFill>
                  <a:schemeClr val="bg1"/>
                </a:solidFill>
                <a:latin typeface="Courier" charset="0"/>
                <a:ea typeface="Courier" charset="0"/>
                <a:cs typeface="Courier" charset="0"/>
              </a:rPr>
              <a:t>. . .</a:t>
            </a:r>
          </a:p>
          <a:p>
            <a:r>
              <a:rPr lang="en-US" sz="1200" dirty="0">
                <a:solidFill>
                  <a:schemeClr val="bg1"/>
                </a:solidFill>
                <a:latin typeface="Courier" charset="0"/>
                <a:ea typeface="Courier" charset="0"/>
                <a:cs typeface="Courier" charset="0"/>
              </a:rPr>
              <a:t>String bucket = </a:t>
            </a:r>
            <a:r>
              <a:rPr lang="en-US" sz="1200" dirty="0" err="1">
                <a:solidFill>
                  <a:schemeClr val="bg1"/>
                </a:solidFill>
                <a:latin typeface="Courier" charset="0"/>
                <a:ea typeface="Courier" charset="0"/>
                <a:cs typeface="Courier" charset="0"/>
              </a:rPr>
              <a:t>System.getenv</a:t>
            </a:r>
            <a:r>
              <a:rPr lang="en-US" sz="1200" dirty="0">
                <a:solidFill>
                  <a:schemeClr val="bg1"/>
                </a:solidFill>
                <a:latin typeface="Courier" charset="0"/>
                <a:ea typeface="Courier" charset="0"/>
                <a:cs typeface="Courier" charset="0"/>
              </a:rPr>
              <a:t>(“S3_BUCKET”);</a:t>
            </a:r>
          </a:p>
        </p:txBody>
      </p:sp>
    </p:spTree>
    <p:extLst>
      <p:ext uri="{BB962C8B-B14F-4D97-AF65-F5344CB8AC3E}">
        <p14:creationId xmlns:p14="http://schemas.microsoft.com/office/powerpoint/2010/main" val="4639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Self-contain </a:t>
            </a:r>
            <a:r>
              <a:rPr lang="en-US" sz="2400" dirty="0">
                <a:solidFill>
                  <a:schemeClr val="accent1"/>
                </a:solidFill>
                <a:latin typeface="Amazon Ember" charset="0"/>
                <a:ea typeface="Amazon Ember" charset="0"/>
                <a:cs typeface="Amazon Ember" charset="0"/>
              </a:rPr>
              <a:t>dependencies</a:t>
            </a:r>
            <a:r>
              <a:rPr lang="en-US" sz="2400" dirty="0">
                <a:latin typeface="Amazon Ember" charset="0"/>
                <a:ea typeface="Amazon Ember" charset="0"/>
                <a:cs typeface="Amazon Ember" charset="0"/>
              </a:rPr>
              <a:t> in your function package</a:t>
            </a:r>
          </a:p>
        </p:txBody>
      </p:sp>
      <p:sp>
        <p:nvSpPr>
          <p:cNvPr id="4" name="Rectangle 3"/>
          <p:cNvSpPr/>
          <p:nvPr/>
        </p:nvSpPr>
        <p:spPr>
          <a:xfrm>
            <a:off x="752167" y="1774600"/>
            <a:ext cx="5911679" cy="2492990"/>
          </a:xfrm>
          <a:prstGeom prst="rect">
            <a:avLst/>
          </a:prstGeom>
        </p:spPr>
        <p:txBody>
          <a:bodyPr wrap="square">
            <a:spAutoFit/>
          </a:bodyPr>
          <a:lstStyle/>
          <a:p>
            <a:r>
              <a:rPr lang="en-US" sz="1200" dirty="0">
                <a:solidFill>
                  <a:schemeClr val="bg1"/>
                </a:solidFill>
                <a:latin typeface="Courier" charset="0"/>
                <a:ea typeface="Courier" charset="0"/>
                <a:cs typeface="Courier" charset="0"/>
              </a:rPr>
              <a:t>&lt;plugin&gt;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r>
              <a:rPr lang="en-US" sz="1200" dirty="0" err="1">
                <a:solidFill>
                  <a:schemeClr val="bg1"/>
                </a:solidFill>
                <a:latin typeface="Courier" charset="0"/>
                <a:ea typeface="Courier" charset="0"/>
                <a:cs typeface="Courier" charset="0"/>
              </a:rPr>
              <a:t>org.apache.maven.plugins</a:t>
            </a:r>
            <a:r>
              <a:rPr lang="en-US" sz="1200" dirty="0">
                <a:solidFill>
                  <a:schemeClr val="bg1"/>
                </a:solidFill>
                <a:latin typeface="Courier" charset="0"/>
                <a:ea typeface="Courier" charset="0"/>
                <a:cs typeface="Courier" charset="0"/>
              </a:rPr>
              <a:t>&lt;/</a:t>
            </a:r>
            <a:r>
              <a:rPr lang="en-US" sz="1200" dirty="0" err="1">
                <a:solidFill>
                  <a:schemeClr val="bg1"/>
                </a:solidFill>
                <a:latin typeface="Courier" charset="0"/>
                <a:ea typeface="Courier" charset="0"/>
                <a:cs typeface="Courier" charset="0"/>
              </a:rPr>
              <a:t>groupId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&gt;maven-shade-plugin&lt;/</a:t>
            </a:r>
            <a:r>
              <a:rPr lang="en-US" sz="1200" dirty="0" err="1">
                <a:solidFill>
                  <a:schemeClr val="bg1"/>
                </a:solidFill>
                <a:latin typeface="Courier" charset="0"/>
                <a:ea typeface="Courier" charset="0"/>
                <a:cs typeface="Courier" charset="0"/>
              </a:rPr>
              <a:t>artifactId</a:t>
            </a:r>
            <a:r>
              <a:rPr lang="en-US" sz="1200" dirty="0">
                <a:solidFill>
                  <a:schemeClr val="bg1"/>
                </a:solidFill>
                <a:latin typeface="Courier" charset="0"/>
                <a:ea typeface="Courier" charset="0"/>
                <a:cs typeface="Courier" charset="0"/>
              </a:rPr>
              <a:t>&gt;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&lt;version&gt;3.1.0&lt;/version&gt;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&lt;phase&gt;package&lt;/phase&gt;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&lt;goal&gt;shade&lt;/goal&gt;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&lt;/goals&gt;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   &lt;/executions&gt;</a:t>
            </a:r>
            <a:br>
              <a:rPr lang="en-US" sz="1200" dirty="0">
                <a:solidFill>
                  <a:schemeClr val="bg1"/>
                </a:solidFill>
                <a:latin typeface="Courier" charset="0"/>
                <a:ea typeface="Courier" charset="0"/>
                <a:cs typeface="Courier" charset="0"/>
              </a:rPr>
            </a:br>
            <a:r>
              <a:rPr lang="en-US" sz="1200" dirty="0">
                <a:solidFill>
                  <a:schemeClr val="bg1"/>
                </a:solidFill>
                <a:latin typeface="Courier" charset="0"/>
                <a:ea typeface="Courier" charset="0"/>
                <a:cs typeface="Courier" charset="0"/>
              </a:rPr>
              <a:t>&lt;/plugin&gt;</a:t>
            </a:r>
          </a:p>
        </p:txBody>
      </p:sp>
    </p:spTree>
    <p:extLst>
      <p:ext uri="{BB962C8B-B14F-4D97-AF65-F5344CB8AC3E}">
        <p14:creationId xmlns:p14="http://schemas.microsoft.com/office/powerpoint/2010/main" val="1935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Leverage “</a:t>
            </a:r>
            <a:r>
              <a:rPr lang="en-US" sz="2400" dirty="0">
                <a:solidFill>
                  <a:schemeClr val="accent1"/>
                </a:solidFill>
                <a:latin typeface="Amazon Ember" charset="0"/>
                <a:ea typeface="Amazon Ember" charset="0"/>
                <a:cs typeface="Amazon Ember" charset="0"/>
              </a:rPr>
              <a:t>Max Memory Used</a:t>
            </a:r>
            <a:r>
              <a:rPr lang="en-US" sz="2400" dirty="0">
                <a:latin typeface="Amazon Ember" charset="0"/>
                <a:ea typeface="Amazon Ember" charset="0"/>
                <a:cs typeface="Amazon Ember" charset="0"/>
              </a:rPr>
              <a:t>” to right-size your functions</a:t>
            </a:r>
          </a:p>
          <a:p>
            <a:pPr marL="1028700" lvl="1">
              <a:buFont typeface="Arial" charset="0"/>
              <a:buChar char="•"/>
            </a:pPr>
            <a:r>
              <a:rPr lang="en-US" sz="2000" dirty="0">
                <a:latin typeface="Amazon Ember" charset="0"/>
                <a:ea typeface="Amazon Ember" charset="0"/>
                <a:cs typeface="Amazon Ember" charset="0"/>
              </a:rPr>
              <a:t>Calculate 1000x all prime numbers &lt; 1m</a:t>
            </a:r>
          </a:p>
        </p:txBody>
      </p:sp>
      <p:graphicFrame>
        <p:nvGraphicFramePr>
          <p:cNvPr id="4" name="Table 3"/>
          <p:cNvGraphicFramePr>
            <a:graphicFrameLocks noGrp="1"/>
          </p:cNvGraphicFramePr>
          <p:nvPr>
            <p:extLst>
              <p:ext uri="{D42A27DB-BD31-4B8C-83A1-F6EECF244321}">
                <p14:modId xmlns:p14="http://schemas.microsoft.com/office/powerpoint/2010/main" val="575034512"/>
              </p:ext>
            </p:extLst>
          </p:nvPr>
        </p:nvGraphicFramePr>
        <p:xfrm>
          <a:off x="1160206" y="2431829"/>
          <a:ext cx="6096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dirty="0"/>
                        <a:t>Memory</a:t>
                      </a:r>
                    </a:p>
                  </a:txBody>
                  <a:tcPr/>
                </a:tc>
                <a:tc>
                  <a:txBody>
                    <a:bodyPr/>
                    <a:lstStyle/>
                    <a:p>
                      <a:r>
                        <a:rPr lang="en-US" dirty="0"/>
                        <a:t>Compute time</a:t>
                      </a:r>
                    </a:p>
                  </a:txBody>
                  <a:tcPr/>
                </a:tc>
                <a:tc>
                  <a:txBody>
                    <a:bodyPr/>
                    <a:lstStyle/>
                    <a:p>
                      <a:r>
                        <a:rPr lang="en-US" dirty="0"/>
                        <a:t>Cost</a:t>
                      </a:r>
                    </a:p>
                  </a:txBody>
                  <a:tcPr/>
                </a:tc>
                <a:extLst>
                  <a:ext uri="{0D108BD9-81ED-4DB2-BD59-A6C34878D82A}">
                    <a16:rowId xmlns:a16="http://schemas.microsoft.com/office/drawing/2014/main" val="10000"/>
                  </a:ext>
                </a:extLst>
              </a:tr>
              <a:tr h="370840">
                <a:tc>
                  <a:txBody>
                    <a:bodyPr/>
                    <a:lstStyle/>
                    <a:p>
                      <a:r>
                        <a:rPr lang="en-US" dirty="0"/>
                        <a:t>128 MB</a:t>
                      </a:r>
                    </a:p>
                  </a:txBody>
                  <a:tcPr/>
                </a:tc>
                <a:tc>
                  <a:txBody>
                    <a:bodyPr/>
                    <a:lstStyle/>
                    <a:p>
                      <a:r>
                        <a:rPr lang="en-US" sz="1800" dirty="0">
                          <a:solidFill>
                            <a:srgbClr val="000000"/>
                          </a:solidFill>
                        </a:rPr>
                        <a:t>11.722965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$0.024628</a:t>
                      </a:r>
                      <a:endParaRPr lang="en-US"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dirty="0"/>
                        <a:t>256 MB</a:t>
                      </a:r>
                    </a:p>
                  </a:txBody>
                  <a:tcPr/>
                </a:tc>
                <a:tc>
                  <a:txBody>
                    <a:bodyPr/>
                    <a:lstStyle/>
                    <a:p>
                      <a:r>
                        <a:rPr lang="en-US" sz="1800" dirty="0">
                          <a:solidFill>
                            <a:srgbClr val="000000"/>
                          </a:solidFill>
                        </a:rPr>
                        <a:t>6.678945</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$0.028035</a:t>
                      </a:r>
                      <a:endParaRPr lang="en-US"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dirty="0"/>
                        <a:t>512 MB</a:t>
                      </a:r>
                    </a:p>
                  </a:txBody>
                  <a:tcPr/>
                </a:tc>
                <a:tc>
                  <a:txBody>
                    <a:bodyPr/>
                    <a:lstStyle/>
                    <a:p>
                      <a:r>
                        <a:rPr lang="en-US" sz="1800" dirty="0">
                          <a:solidFill>
                            <a:srgbClr val="000000"/>
                          </a:solidFill>
                        </a:rPr>
                        <a:t>3.194954</a:t>
                      </a:r>
                      <a:r>
                        <a:rPr lang="en-US" sz="1800" baseline="0" dirty="0">
                          <a:solidFill>
                            <a:srgbClr val="000000"/>
                          </a:solidFill>
                        </a:rPr>
                        <a:t> secs</a:t>
                      </a:r>
                      <a:endParaRPr lang="en-US" dirty="0">
                        <a:solidFill>
                          <a:srgbClr val="000000"/>
                        </a:solidFill>
                      </a:endParaRPr>
                    </a:p>
                  </a:txBody>
                  <a:tcPr/>
                </a:tc>
                <a:tc>
                  <a:txBody>
                    <a:bodyPr/>
                    <a:lstStyle/>
                    <a:p>
                      <a:r>
                        <a:rPr lang="en-US" sz="1800" dirty="0">
                          <a:solidFill>
                            <a:srgbClr val="000000"/>
                          </a:solidFill>
                        </a:rPr>
                        <a:t>$0.026830</a:t>
                      </a:r>
                      <a:endParaRPr lang="en-US"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dirty="0"/>
                        <a:t>1024 MB</a:t>
                      </a:r>
                    </a:p>
                  </a:txBody>
                  <a:tcPr/>
                </a:tc>
                <a:tc>
                  <a:txBody>
                    <a:bodyPr/>
                    <a:lstStyle/>
                    <a:p>
                      <a:r>
                        <a:rPr lang="en-US" sz="1800" dirty="0">
                          <a:solidFill>
                            <a:srgbClr val="000000"/>
                          </a:solidFill>
                        </a:rPr>
                        <a:t>1.465984sec</a:t>
                      </a:r>
                      <a:endParaRPr lang="en-US" dirty="0">
                        <a:solidFill>
                          <a:srgbClr val="000000"/>
                        </a:solidFill>
                      </a:endParaRPr>
                    </a:p>
                  </a:txBody>
                  <a:tcPr/>
                </a:tc>
                <a:tc>
                  <a:txBody>
                    <a:bodyPr/>
                    <a:lstStyle/>
                    <a:p>
                      <a:r>
                        <a:rPr lang="en-US" sz="1800" dirty="0">
                          <a:solidFill>
                            <a:srgbClr val="000000"/>
                          </a:solidFill>
                        </a:rPr>
                        <a:t>$0.024638</a:t>
                      </a:r>
                      <a:endParaRPr lang="en-US" dirty="0">
                        <a:solidFill>
                          <a:srgbClr val="000000"/>
                        </a:solidFill>
                      </a:endParaRP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1961535" y="4460356"/>
            <a:ext cx="53733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jconning</a:t>
            </a:r>
            <a:r>
              <a:rPr lang="en-US" dirty="0">
                <a:solidFill>
                  <a:schemeClr val="bg1"/>
                </a:solidFill>
              </a:rPr>
              <a:t>/lambda-</a:t>
            </a:r>
            <a:r>
              <a:rPr lang="en-US" dirty="0" err="1">
                <a:solidFill>
                  <a:schemeClr val="bg1"/>
                </a:solidFill>
              </a:rPr>
              <a:t>cpu</a:t>
            </a:r>
            <a:r>
              <a:rPr lang="en-US" dirty="0">
                <a:solidFill>
                  <a:schemeClr val="bg1"/>
                </a:solidFill>
              </a:rPr>
              <a:t>-cost</a:t>
            </a:r>
          </a:p>
        </p:txBody>
      </p:sp>
    </p:spTree>
    <p:extLst>
      <p:ext uri="{BB962C8B-B14F-4D97-AF65-F5344CB8AC3E}">
        <p14:creationId xmlns:p14="http://schemas.microsoft.com/office/powerpoint/2010/main" val="41611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azon Ember" charset="0"/>
                <a:ea typeface="Amazon Ember" charset="0"/>
                <a:cs typeface="Amazon Ember" charset="0"/>
              </a:rPr>
              <a:t>Lambda Best Practices</a:t>
            </a:r>
          </a:p>
        </p:txBody>
      </p:sp>
      <p:sp>
        <p:nvSpPr>
          <p:cNvPr id="3" name="Content Placeholder 2"/>
          <p:cNvSpPr>
            <a:spLocks noGrp="1"/>
          </p:cNvSpPr>
          <p:nvPr>
            <p:ph idx="1"/>
          </p:nvPr>
        </p:nvSpPr>
        <p:spPr/>
        <p:txBody>
          <a:bodyPr/>
          <a:lstStyle/>
          <a:p>
            <a:pPr marL="285750" indent="-285750">
              <a:buFont typeface="Arial" charset="0"/>
              <a:buChar char="•"/>
            </a:pPr>
            <a:r>
              <a:rPr lang="en-US" sz="2400" dirty="0">
                <a:latin typeface="Amazon Ember" charset="0"/>
                <a:ea typeface="Amazon Ember" charset="0"/>
                <a:cs typeface="Amazon Ember" charset="0"/>
              </a:rPr>
              <a:t>Delete large </a:t>
            </a:r>
            <a:r>
              <a:rPr lang="en-US" sz="2400" dirty="0">
                <a:solidFill>
                  <a:schemeClr val="accent1"/>
                </a:solidFill>
                <a:latin typeface="Amazon Ember" charset="0"/>
                <a:ea typeface="Amazon Ember" charset="0"/>
                <a:cs typeface="Amazon Ember" charset="0"/>
              </a:rPr>
              <a:t>unused</a:t>
            </a:r>
            <a:r>
              <a:rPr lang="en-US" sz="2400" dirty="0">
                <a:latin typeface="Amazon Ember" charset="0"/>
                <a:ea typeface="Amazon Ember" charset="0"/>
                <a:cs typeface="Amazon Ember" charset="0"/>
              </a:rPr>
              <a:t> functions (75GB limit per region)</a:t>
            </a:r>
          </a:p>
          <a:p>
            <a:pPr marL="171450" indent="-171450">
              <a:buFont typeface="Arial" charset="0"/>
              <a:buChar char="•"/>
            </a:pPr>
            <a:endParaRPr lang="en-US" dirty="0">
              <a:latin typeface="Amazon Ember" charset="0"/>
              <a:ea typeface="Amazon Ember" charset="0"/>
              <a:cs typeface="Amazon Ember" charset="0"/>
            </a:endParaRPr>
          </a:p>
        </p:txBody>
      </p:sp>
      <p:pic>
        <p:nvPicPr>
          <p:cNvPr id="5" name="Picture 4"/>
          <p:cNvPicPr>
            <a:picLocks noChangeAspect="1"/>
          </p:cNvPicPr>
          <p:nvPr/>
        </p:nvPicPr>
        <p:blipFill>
          <a:blip r:embed="rId3"/>
          <a:stretch>
            <a:fillRect/>
          </a:stretch>
        </p:blipFill>
        <p:spPr>
          <a:xfrm>
            <a:off x="747252" y="1563111"/>
            <a:ext cx="7561006" cy="3148380"/>
          </a:xfrm>
          <a:prstGeom prst="rect">
            <a:avLst/>
          </a:prstGeom>
        </p:spPr>
      </p:pic>
    </p:spTree>
    <p:extLst>
      <p:ext uri="{BB962C8B-B14F-4D97-AF65-F5344CB8AC3E}">
        <p14:creationId xmlns:p14="http://schemas.microsoft.com/office/powerpoint/2010/main" val="18749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941188" y="159142"/>
            <a:ext cx="3021212" cy="4576392"/>
          </a:xfrm>
          <a:prstGeom prst="rect">
            <a:avLst/>
          </a:prstGeom>
        </p:spPr>
      </p:pic>
      <p:sp>
        <p:nvSpPr>
          <p:cNvPr id="9" name="Content Placeholder 2"/>
          <p:cNvSpPr>
            <a:spLocks noGrp="1"/>
          </p:cNvSpPr>
          <p:nvPr>
            <p:ph idx="4294967295"/>
          </p:nvPr>
        </p:nvSpPr>
        <p:spPr>
          <a:xfrm>
            <a:off x="4395758" y="805863"/>
            <a:ext cx="3235325" cy="3282950"/>
          </a:xfrm>
        </p:spPr>
        <p:txBody>
          <a:bodyPr/>
          <a:lstStyle/>
          <a:p>
            <a:r>
              <a:rPr lang="en-US" sz="9600" b="1" dirty="0">
                <a:solidFill>
                  <a:schemeClr val="accent2"/>
                </a:solidFill>
                <a:effectLst>
                  <a:outerShdw blurRad="50800" dist="38100" dir="2700000" algn="tl" rotWithShape="0">
                    <a:prstClr val="black">
                      <a:alpha val="40000"/>
                    </a:prstClr>
                  </a:outerShdw>
                </a:effectLst>
              </a:rPr>
              <a:t>Meet SAM!</a:t>
            </a:r>
          </a:p>
        </p:txBody>
      </p:sp>
    </p:spTree>
    <p:extLst>
      <p:ext uri="{BB962C8B-B14F-4D97-AF65-F5344CB8AC3E}">
        <p14:creationId xmlns:p14="http://schemas.microsoft.com/office/powerpoint/2010/main" val="100605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Serverless</a:t>
            </a:r>
            <a:r>
              <a:rPr lang="en-US" dirty="0"/>
              <a:t> Application Model</a:t>
            </a:r>
          </a:p>
        </p:txBody>
      </p:sp>
      <p:sp>
        <p:nvSpPr>
          <p:cNvPr id="3" name="Content Placeholder 2"/>
          <p:cNvSpPr>
            <a:spLocks noGrp="1"/>
          </p:cNvSpPr>
          <p:nvPr>
            <p:ph idx="1"/>
          </p:nvPr>
        </p:nvSpPr>
        <p:spPr/>
        <p:txBody>
          <a:bodyPr/>
          <a:lstStyle/>
          <a:p>
            <a:r>
              <a:rPr lang="en-US" dirty="0" err="1"/>
              <a:t>CloudFormation</a:t>
            </a:r>
            <a:r>
              <a:rPr lang="en-US" dirty="0"/>
              <a:t> extension optimized for </a:t>
            </a:r>
            <a:r>
              <a:rPr lang="en-US" dirty="0" err="1"/>
              <a:t>serverless</a:t>
            </a:r>
            <a:endParaRPr lang="en-US" dirty="0"/>
          </a:p>
          <a:p>
            <a:endParaRPr lang="en-US" dirty="0"/>
          </a:p>
          <a:p>
            <a:r>
              <a:rPr lang="en-US" dirty="0"/>
              <a:t>New </a:t>
            </a:r>
            <a:r>
              <a:rPr lang="en-US" dirty="0" err="1"/>
              <a:t>serverless</a:t>
            </a:r>
            <a:r>
              <a:rPr lang="en-US" dirty="0"/>
              <a:t> resource types: functions, APIs, and tables</a:t>
            </a:r>
          </a:p>
          <a:p>
            <a:endParaRPr lang="en-US" dirty="0"/>
          </a:p>
          <a:p>
            <a:r>
              <a:rPr lang="en-US" dirty="0"/>
              <a:t>Supports anything </a:t>
            </a:r>
            <a:r>
              <a:rPr lang="en-US" dirty="0" err="1"/>
              <a:t>CloudFormation</a:t>
            </a:r>
            <a:r>
              <a:rPr lang="en-US" dirty="0"/>
              <a:t> supports</a:t>
            </a:r>
          </a:p>
          <a:p>
            <a:endParaRPr lang="en-US" dirty="0"/>
          </a:p>
          <a:p>
            <a:r>
              <a:rPr lang="en-US" dirty="0"/>
              <a:t>Open specification (Apache 2.0)</a:t>
            </a:r>
          </a:p>
        </p:txBody>
      </p:sp>
      <p:sp>
        <p:nvSpPr>
          <p:cNvPr id="6" name="Rectangle 5"/>
          <p:cNvSpPr/>
          <p:nvPr/>
        </p:nvSpPr>
        <p:spPr>
          <a:xfrm>
            <a:off x="336789" y="4378592"/>
            <a:ext cx="5982929" cy="369332"/>
          </a:xfrm>
          <a:prstGeom prst="rect">
            <a:avLst/>
          </a:prstGeom>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spTree>
    <p:extLst>
      <p:ext uri="{BB962C8B-B14F-4D97-AF65-F5344CB8AC3E}">
        <p14:creationId xmlns:p14="http://schemas.microsoft.com/office/powerpoint/2010/main" val="28205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38283</TotalTime>
  <Words>6530</Words>
  <Application>Microsoft Macintosh PowerPoint</Application>
  <PresentationFormat>On-screen Show (16:9)</PresentationFormat>
  <Paragraphs>924</Paragraphs>
  <Slides>116</Slides>
  <Notes>68</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116</vt:i4>
      </vt:variant>
    </vt:vector>
  </HeadingPairs>
  <TitlesOfParts>
    <vt:vector size="134" baseType="lpstr">
      <vt:lpstr>Amazon Ember</vt:lpstr>
      <vt:lpstr>Amazon Ember Heavy</vt:lpstr>
      <vt:lpstr>Amazon Ember Light</vt:lpstr>
      <vt:lpstr>Amazon Ember Regular</vt:lpstr>
      <vt:lpstr>Anonymous Pro for Powerline</vt:lpstr>
      <vt:lpstr>Arial</vt:lpstr>
      <vt:lpstr>Avenir Book</vt:lpstr>
      <vt:lpstr>Calibri</vt:lpstr>
      <vt:lpstr>Consolas</vt:lpstr>
      <vt:lpstr>Courier</vt:lpstr>
      <vt:lpstr>Helvetica</vt:lpstr>
      <vt:lpstr>Helvetica Neue</vt:lpstr>
      <vt:lpstr>Lucida Console</vt:lpstr>
      <vt:lpstr>Mangal</vt:lpstr>
      <vt:lpstr>Open Sans</vt:lpstr>
      <vt:lpstr>Open Sans Light</vt:lpstr>
      <vt:lpstr>Verdana</vt:lpstr>
      <vt:lpstr>DeckTemplate-AWS</vt:lpstr>
      <vt:lpstr>PowerPoint Presentation</vt:lpstr>
      <vt:lpstr>Agenda</vt:lpstr>
      <vt:lpstr>Introduction</vt:lpstr>
      <vt:lpstr>Show different AWS Compute Options</vt:lpstr>
      <vt:lpstr>A Typical Application with Microservices</vt:lpstr>
      <vt:lpstr>Application Concerns</vt:lpstr>
      <vt:lpstr>WildFly Swarm</vt:lpstr>
      <vt:lpstr>Eclipse Microprofile</vt:lpstr>
      <vt:lpstr>WildFly Swarm</vt:lpstr>
      <vt:lpstr>Hollow Jars – Customize your app server</vt:lpstr>
      <vt:lpstr>PowerPoint Presentation</vt:lpstr>
      <vt:lpstr>PowerPoint Presentation</vt:lpstr>
      <vt:lpstr>PowerPoint Presentation</vt:lpstr>
      <vt:lpstr>PowerPoint Presentation</vt:lpstr>
      <vt:lpstr>Microservices and Containers</vt:lpstr>
      <vt:lpstr>Microservices</vt:lpstr>
      <vt:lpstr>Microservices and Containers</vt:lpstr>
      <vt:lpstr>Running Container</vt:lpstr>
      <vt:lpstr>Running Containers</vt:lpstr>
      <vt:lpstr>Running Containers at Scale</vt:lpstr>
      <vt:lpstr>Amazon Fargate and ECS</vt:lpstr>
      <vt:lpstr>Running Containers on AWS</vt:lpstr>
      <vt:lpstr>Helping Customers Scale Containers</vt:lpstr>
      <vt:lpstr>Add 125 logo slide</vt:lpstr>
      <vt:lpstr>Compute Consumption Model</vt:lpstr>
      <vt:lpstr>Production Workloads on AWS</vt:lpstr>
      <vt:lpstr>PowerPoint Presentation</vt:lpstr>
      <vt:lpstr>ECS Constructs</vt:lpstr>
      <vt:lpstr>Task Definition</vt:lpstr>
      <vt:lpstr>PowerPoint Presentation</vt:lpstr>
      <vt:lpstr>PowerPoint Presentation</vt:lpstr>
      <vt:lpstr>PowerPoint Presentation</vt:lpstr>
      <vt:lpstr>Running Containers with ECS</vt:lpstr>
      <vt:lpstr>Running Fargate Containers with ECS</vt:lpstr>
      <vt:lpstr>PowerPoint Presentation</vt:lpstr>
      <vt:lpstr>PowerPoint Presentation</vt:lpstr>
      <vt:lpstr>Rightsizing your microservices with Amazon Fargate</vt:lpstr>
      <vt:lpstr>Cluster Level Isolation</vt:lpstr>
      <vt:lpstr>Pricing Dimensions</vt:lpstr>
      <vt:lpstr>Task CPU &amp; Memory Configurations</vt:lpstr>
      <vt:lpstr>PowerPoint Presentation</vt:lpstr>
      <vt:lpstr>PowerPoint Presentation</vt:lpstr>
      <vt:lpstr>Deployment Pipelines with  AWS CodePipeline</vt:lpstr>
      <vt:lpstr>PowerPoint Presentation</vt:lpstr>
      <vt:lpstr>PowerPoint Presentation</vt:lpstr>
      <vt:lpstr>Get slides from Kfir/Ankur</vt:lpstr>
      <vt:lpstr>PowerPoint Presentation</vt:lpstr>
      <vt:lpstr>Monitoring</vt:lpstr>
      <vt:lpstr>Metrics</vt:lpstr>
      <vt:lpstr>Get slides from Bharath/Abhishek</vt:lpstr>
      <vt:lpstr>PowerPoint Presentation</vt:lpstr>
      <vt:lpstr>PowerPoint Presentation</vt:lpstr>
      <vt:lpstr>Microservices using Kubernetes</vt:lpstr>
      <vt:lpstr>What is Kubernetes?</vt:lpstr>
      <vt:lpstr>PowerPoint Presentation</vt:lpstr>
      <vt:lpstr>Kubernetes on AWS</vt:lpstr>
      <vt:lpstr>Kubernetes master</vt:lpstr>
      <vt:lpstr>PowerPoint Presentation</vt:lpstr>
      <vt:lpstr>PowerPoint Presentation</vt:lpstr>
      <vt:lpstr>“Run Kubernetes for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 slides from Chris?</vt:lpstr>
      <vt:lpstr>PowerPoint Presentation</vt:lpstr>
      <vt:lpstr>Ksonnet – slides from Chris?</vt:lpstr>
      <vt:lpstr>PowerPoint Presentation</vt:lpstr>
      <vt:lpstr>Kubernetes Deployment Pipeline with  AWS CodePipeline</vt:lpstr>
      <vt:lpstr>AWS CodePipeline – CI/CD with Kubernetes</vt:lpstr>
      <vt:lpstr>PowerPoint Presentation</vt:lpstr>
      <vt:lpstr>Logging using EKS</vt:lpstr>
      <vt:lpstr>PowerPoint Presentation</vt:lpstr>
      <vt:lpstr>PowerPoint Presentation</vt:lpstr>
      <vt:lpstr>PowerPoint Presentation</vt:lpstr>
      <vt:lpstr>EKS SUPPORT FOR FARGATE IN 2018 </vt:lpstr>
      <vt:lpstr>Microservices using AWS Lambda</vt:lpstr>
      <vt:lpstr>Serverless Key Concepts</vt:lpstr>
      <vt:lpstr>Serverless means…</vt:lpstr>
      <vt:lpstr>Spectrum of AWS offerings</vt:lpstr>
      <vt:lpstr>Lambda Basics</vt:lpstr>
      <vt:lpstr>Using AWS Lambda</vt:lpstr>
      <vt:lpstr>Lambda execution model</vt:lpstr>
      <vt:lpstr>Anatomy of a Lambda function</vt:lpstr>
      <vt:lpstr>PowerPoint Presentation</vt:lpstr>
      <vt:lpstr>Lambda Best Practices</vt:lpstr>
      <vt:lpstr>Lambda Best Practices</vt:lpstr>
      <vt:lpstr>Lambda Best Practices</vt:lpstr>
      <vt:lpstr>Lambda Best Practices</vt:lpstr>
      <vt:lpstr>Lambda Best Practices</vt:lpstr>
      <vt:lpstr>Lambda Best Practices</vt:lpstr>
      <vt:lpstr>Lambda Best Practices</vt:lpstr>
      <vt:lpstr>PowerPoint Presentation</vt:lpstr>
      <vt:lpstr>Serverless Application Model</vt:lpstr>
      <vt:lpstr>SAM Template</vt:lpstr>
      <vt:lpstr>SAM Commands</vt:lpstr>
      <vt:lpstr>SAM Local</vt:lpstr>
      <vt:lpstr>PowerPoint Presentation</vt:lpstr>
      <vt:lpstr>PowerPoint Presentation</vt:lpstr>
      <vt:lpstr>App Monitoring with AWS X-Ray and Serverless</vt:lpstr>
      <vt:lpstr>X-Ray Trace Example</vt:lpstr>
      <vt:lpstr>PowerPoint Presentation</vt:lpstr>
      <vt:lpstr>Composing Lambda Functions</vt:lpstr>
      <vt:lpstr>Event Processing</vt:lpstr>
      <vt:lpstr>Event-driven platform</vt:lpstr>
      <vt:lpstr>Event-driven actions</vt:lpstr>
      <vt:lpstr>AWS Step Functions:   Orchestrate a Serverless processing  workflow using AWS Lambda  </vt:lpstr>
      <vt:lpstr>PowerPoint Presentation</vt:lpstr>
      <vt:lpstr>Serverless Application Repository</vt:lpstr>
      <vt:lpstr>PowerPoint Presentation</vt:lpstr>
      <vt:lpstr>Further Reading</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565</cp:revision>
  <dcterms:created xsi:type="dcterms:W3CDTF">2016-06-17T18:22:10Z</dcterms:created>
  <dcterms:modified xsi:type="dcterms:W3CDTF">2018-03-11T12:49:11Z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